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  <p:sldMasterId id="2147483871" r:id="rId2"/>
  </p:sldMasterIdLst>
  <p:notesMasterIdLst>
    <p:notesMasterId r:id="rId15"/>
  </p:notesMasterIdLst>
  <p:handoutMasterIdLst>
    <p:handoutMasterId r:id="rId16"/>
  </p:handoutMasterIdLst>
  <p:sldIdLst>
    <p:sldId id="264" r:id="rId3"/>
    <p:sldId id="313" r:id="rId4"/>
    <p:sldId id="309" r:id="rId5"/>
    <p:sldId id="311" r:id="rId6"/>
    <p:sldId id="278" r:id="rId7"/>
    <p:sldId id="279" r:id="rId8"/>
    <p:sldId id="316" r:id="rId9"/>
    <p:sldId id="318" r:id="rId10"/>
    <p:sldId id="319" r:id="rId11"/>
    <p:sldId id="320" r:id="rId12"/>
    <p:sldId id="293" r:id="rId13"/>
    <p:sldId id="321" r:id="rId1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рузь Елена Сергеевна" initials="ДЕС" lastIdx="2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C0066"/>
    <a:srgbClr val="020764"/>
    <a:srgbClr val="042A62"/>
    <a:srgbClr val="FFFFCC"/>
    <a:srgbClr val="920000"/>
    <a:srgbClr val="006600"/>
    <a:srgbClr val="043562"/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6510" autoAdjust="0"/>
  </p:normalViewPr>
  <p:slideViewPr>
    <p:cSldViewPr>
      <p:cViewPr varScale="1">
        <p:scale>
          <a:sx n="109" d="100"/>
          <a:sy n="109" d="100"/>
        </p:scale>
        <p:origin x="2184" y="108"/>
      </p:cViewPr>
      <p:guideLst>
        <p:guide orient="horz" pos="2160"/>
        <p:guide pos="2880"/>
        <p:guide/>
      </p:guideLst>
    </p:cSldViewPr>
  </p:slideViewPr>
  <p:outlineViewPr>
    <p:cViewPr>
      <p:scale>
        <a:sx n="33" d="100"/>
        <a:sy n="33" d="100"/>
      </p:scale>
      <p:origin x="0" y="1142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14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186D6F55-A11F-4DDC-9D20-EEA9A283C8C7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2605430A-D751-4BB0-8CE8-FD9303CA5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810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r">
              <a:defRPr sz="1200"/>
            </a:lvl1pPr>
          </a:lstStyle>
          <a:p>
            <a:fld id="{D68D9B8D-DF36-499C-8990-550C33EE2CD4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72" tIns="45435" rIns="90872" bIns="4543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0872" tIns="45435" rIns="90872" bIns="4543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r">
              <a:defRPr sz="1200"/>
            </a:lvl1pPr>
          </a:lstStyle>
          <a:p>
            <a:fld id="{2BBFE662-F22C-4A05-BDEB-E91158B9B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79768" y="4715158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799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87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7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6758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813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498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263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57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367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2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7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4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81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59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2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4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2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871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11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36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806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780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09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35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183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32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979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791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7052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9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458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839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7544482" y="877033"/>
            <a:ext cx="1299300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lIns="91421" tIns="91421" rIns="91421" bIns="91421" anchor="ctr" anchorCtr="0">
            <a:noAutofit/>
          </a:bodyPr>
          <a:lstStyle/>
          <a:p>
            <a:pPr defTabSz="685749"/>
            <a:endParaRPr sz="14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Shape 11"/>
          <p:cNvGrpSpPr/>
          <p:nvPr/>
        </p:nvGrpSpPr>
        <p:grpSpPr>
          <a:xfrm>
            <a:off x="1" y="-9451"/>
            <a:ext cx="8661398" cy="6867451"/>
            <a:chOff x="0" y="-7088"/>
            <a:chExt cx="8661398" cy="5150588"/>
          </a:xfrm>
        </p:grpSpPr>
        <p:sp>
          <p:nvSpPr>
            <p:cNvPr id="12" name="Shape 1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Shape 14"/>
          <p:cNvGrpSpPr/>
          <p:nvPr/>
        </p:nvGrpSpPr>
        <p:grpSpPr>
          <a:xfrm rot="10800000" flipH="1">
            <a:off x="2" y="1454350"/>
            <a:ext cx="8847501" cy="3949299"/>
            <a:chOff x="-8178042" y="-4493254"/>
            <a:chExt cx="19483597" cy="6522736"/>
          </a:xfrm>
        </p:grpSpPr>
        <p:sp>
          <p:nvSpPr>
            <p:cNvPr id="15" name="Shape 15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4782955" y="-4493254"/>
              <a:ext cx="6522599" cy="6522600"/>
            </a:xfrm>
            <a:prstGeom prst="rtTriangle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Shape 17"/>
          <p:cNvGrpSpPr/>
          <p:nvPr/>
        </p:nvGrpSpPr>
        <p:grpSpPr>
          <a:xfrm>
            <a:off x="3677235" y="5704464"/>
            <a:ext cx="5480828" cy="577328"/>
            <a:chOff x="5582264" y="4646737"/>
            <a:chExt cx="5480828" cy="432996"/>
          </a:xfrm>
        </p:grpSpPr>
        <p:sp>
          <p:nvSpPr>
            <p:cNvPr id="18" name="Shape 18"/>
            <p:cNvSpPr/>
            <p:nvPr/>
          </p:nvSpPr>
          <p:spPr>
            <a:xfrm rot="10800000">
              <a:off x="5582264" y="4948333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Shape 19"/>
            <p:cNvGrpSpPr/>
            <p:nvPr/>
          </p:nvGrpSpPr>
          <p:grpSpPr>
            <a:xfrm flipH="1">
              <a:off x="5585231" y="4646737"/>
              <a:ext cx="5477861" cy="304551"/>
              <a:chOff x="-24158748" y="330075"/>
              <a:chExt cx="30568422" cy="1699505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-24158748" y="330080"/>
                <a:ext cx="28908000" cy="1699500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4710174" y="330075"/>
                <a:ext cx="1699500" cy="1699500"/>
              </a:xfrm>
              <a:prstGeom prst="rtTriangl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685800" y="1454333"/>
            <a:ext cx="5367900" cy="3949200"/>
          </a:xfrm>
          <a:prstGeom prst="rect">
            <a:avLst/>
          </a:prstGeom>
        </p:spPr>
        <p:txBody>
          <a:bodyPr lIns="68565" tIns="68565" rIns="68565" bIns="6856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pic>
        <p:nvPicPr>
          <p:cNvPr id="23" name="Picture 2" descr="http://cu.edu.kz/upload/userfiles/images/90c720b3805d7167dea2febe96b8495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1942" y="3263477"/>
            <a:ext cx="1589021" cy="23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90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6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bg1">
                <a:lumMod val="54000"/>
                <a:lumOff val="46000"/>
                <a:alpha val="96000"/>
              </a:schemeClr>
            </a:gs>
            <a:gs pos="86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32"/>
            <a:ext cx="1767506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547-62C7-405B-A24B-5D10FB36FE9B}" type="datetimeFigureOut">
              <a:rPr lang="en-US" smtClean="0"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34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887" r:id="rId16"/>
    <p:sldLayoutId id="214748388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5733256"/>
            <a:ext cx="948841" cy="3231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685800"/>
            <a:r>
              <a:rPr lang="ru-RU" sz="1500" dirty="0">
                <a:solidFill>
                  <a:srgbClr val="EAE8CF"/>
                </a:solidFill>
                <a:latin typeface="PT Serif Pro Extended (Заголовки)"/>
              </a:rPr>
              <a:t>2024 год</a:t>
            </a:r>
          </a:p>
        </p:txBody>
      </p:sp>
      <p:sp>
        <p:nvSpPr>
          <p:cNvPr id="6" name="Заголовок 3"/>
          <p:cNvSpPr>
            <a:spLocks noGrp="1"/>
          </p:cNvSpPr>
          <p:nvPr>
            <p:ph type="ctrTitle"/>
          </p:nvPr>
        </p:nvSpPr>
        <p:spPr>
          <a:xfrm>
            <a:off x="395537" y="1948000"/>
            <a:ext cx="6624736" cy="277714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ТОО «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Utility Solutions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</a:rPr>
              <a:t>Отчет перед потребителями и иными заинтересованными лицами в форме публичного слушания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7768"/>
            <a:ext cx="1828183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7283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52"/>
          <p:cNvSpPr/>
          <p:nvPr/>
        </p:nvSpPr>
        <p:spPr>
          <a:xfrm>
            <a:off x="2339752" y="246582"/>
            <a:ext cx="6381112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Ц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е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л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о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в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с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т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к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Отчета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56" name="Title 3"/>
          <p:cNvSpPr txBox="1">
            <a:spLocks/>
          </p:cNvSpPr>
          <p:nvPr/>
        </p:nvSpPr>
        <p:spPr>
          <a:xfrm>
            <a:off x="251520" y="836712"/>
            <a:ext cx="8685368" cy="97421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50" tIns="45724" rIns="91450" bIns="4572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Целями </a:t>
            </a:r>
            <a:r>
              <a:rPr lang="ru-RU" alt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отчета ТОО «</a:t>
            </a:r>
            <a:r>
              <a:rPr lang="en-US" altLang="ru-RU" sz="1400" b="1" dirty="0" err="1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Karabatan</a:t>
            </a:r>
            <a:r>
              <a:rPr lang="en-US" alt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Utility Solutions</a:t>
            </a:r>
            <a:r>
              <a:rPr lang="ru-RU" alt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»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являются: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системы защиты прав потребителей;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прозрачности деятельности субъектов естественных монополий.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4335" y="3860331"/>
            <a:ext cx="874814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n-US" dirty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100421"/>
            <a:ext cx="8568951" cy="308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Повестка слушания:</a:t>
            </a: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 о Товариществе;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показатели деятельности Товарищества за отчетный период;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Товариществом утвержденных тарифных смет за отчетный период;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0365EC-6EF3-4C0D-8F51-6D75D86797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619353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9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17928" y="241890"/>
            <a:ext cx="7029184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I. Общие сведения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933839"/>
            <a:ext cx="8658411" cy="5682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Основной регулируемой деятельностью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Товарищества является подача воды по распределительным сетям и по отводу и очистке сточных вод.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Выпускаемая продукция: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Деминерализованная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Обессоленная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Производственная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Противопожарная вода.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Обработка сточных вод.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Химически загрязненные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Нефтесодержащие ливневые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-Хозяйственно бытовые сточные воды</a:t>
            </a:r>
          </a:p>
          <a:p>
            <a:pPr algn="just"/>
            <a:endParaRPr lang="ru-RU" sz="1600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Товарищество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Свидетельством от 2 февраля 2022 года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включен в местный раздел Государственного регистра субъектов естественных монополий по </a:t>
            </a:r>
            <a:r>
              <a:rPr lang="ru-RU" sz="1600" dirty="0" err="1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Атырауской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 области по регулируемым услугам по подаче воды по распределительным сетям и по отводу и очистке сточных вод.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Потребители:</a:t>
            </a:r>
            <a:b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</a:t>
            </a:r>
            <a:r>
              <a:rPr lang="en-US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Kazakhstan Petrochemical Industries Inc.»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, </a:t>
            </a:r>
            <a:r>
              <a:rPr lang="ru-RU" sz="14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«ЭР ЛИКИД КАРАБАТАН ТЕХ ГАЗЫ» </a:t>
            </a:r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9EFF77-0BD8-4D19-A0EF-302D84162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763369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71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435981" y="1247070"/>
            <a:ext cx="8280920" cy="715589"/>
          </a:xfrm>
          <a:prstGeom prst="rect">
            <a:avLst/>
          </a:prstGeom>
        </p:spPr>
        <p:txBody>
          <a:bodyPr wrap="square" lIns="91450" tIns="45724" rIns="91450" bIns="45724">
            <a:spAutoFit/>
          </a:bodyPr>
          <a:lstStyle/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2267744" y="1247070"/>
            <a:ext cx="4855760" cy="201622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аварий за 2023 год</a:t>
            </a:r>
          </a:p>
          <a:p>
            <a:pPr algn="ctr"/>
            <a:endParaRPr lang="ru-RU" sz="135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2268633" y="3831900"/>
            <a:ext cx="4855760" cy="216394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</a:t>
            </a:r>
            <a:r>
              <a:rPr lang="en-U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инцидентов за 2023 год </a:t>
            </a:r>
          </a:p>
          <a:p>
            <a:pPr algn="ctr"/>
            <a:endParaRPr lang="ru-RU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47757" y="220544"/>
            <a:ext cx="6669144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Производственные показатели деятельности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» </a:t>
            </a:r>
          </a:p>
        </p:txBody>
      </p:sp>
      <p:cxnSp>
        <p:nvCxnSpPr>
          <p:cNvPr id="2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313CCE-E9DD-466F-9645-6C612CA30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605" y="7495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1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38357" y="1778753"/>
            <a:ext cx="8667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услуга по подаче воды оказывалась согласно тарифам, утвержденным приказом Департамента Комитета по регулированию естественных монополий, защите конкуренции и прав потребителей Министерства национальной экономики Республики Казахстан по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области.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0861" y="3450607"/>
            <a:ext cx="108216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70312" y="195141"/>
            <a:ext cx="717320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Тариф на услугу по подаче воды по распределительным сетям</a:t>
            </a: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E453D82-DA88-40A9-ACD7-4BE1D587D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486098"/>
              </p:ext>
            </p:extLst>
          </p:nvPr>
        </p:nvGraphicFramePr>
        <p:xfrm>
          <a:off x="628650" y="3057206"/>
          <a:ext cx="7759775" cy="1888176"/>
        </p:xfrm>
        <a:graphic>
          <a:graphicData uri="http://schemas.openxmlformats.org/drawingml/2006/table">
            <a:tbl>
              <a:tblPr/>
              <a:tblGrid>
                <a:gridCol w="2829531">
                  <a:extLst>
                    <a:ext uri="{9D8B030D-6E8A-4147-A177-3AD203B41FA5}">
                      <a16:colId xmlns:a16="http://schemas.microsoft.com/office/drawing/2014/main" val="3005342430"/>
                    </a:ext>
                  </a:extLst>
                </a:gridCol>
                <a:gridCol w="2357943">
                  <a:extLst>
                    <a:ext uri="{9D8B030D-6E8A-4147-A177-3AD203B41FA5}">
                      <a16:colId xmlns:a16="http://schemas.microsoft.com/office/drawing/2014/main" val="3187457723"/>
                    </a:ext>
                  </a:extLst>
                </a:gridCol>
                <a:gridCol w="2572301">
                  <a:extLst>
                    <a:ext uri="{9D8B030D-6E8A-4147-A177-3AD203B41FA5}">
                      <a16:colId xmlns:a16="http://schemas.microsoft.com/office/drawing/2014/main" val="291082944"/>
                    </a:ext>
                  </a:extLst>
                </a:gridCol>
              </a:tblGrid>
              <a:tr h="903544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Утвержденные данные Департаментом,   119-ОД от 21.11.2022 г.</a:t>
                      </a:r>
                    </a:p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58-ОД от 21.06.2022 г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Утвержденные данные Департаментом,       44-ОД от 20.07.2023      года Корректировка ТС </a:t>
                      </a:r>
                    </a:p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67-ОД от 20.007.2023 года Корректировка ТС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22826"/>
                  </a:ext>
                </a:extLst>
              </a:tr>
              <a:tr h="474940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Срок действия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 26.11.2022 по 20.07.2023 года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 20.07.2023.  по 19.10.2023 года  с 19.10.2023. по 31.11.2023 года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66828"/>
                  </a:ext>
                </a:extLst>
              </a:tr>
              <a:tr h="25484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Водоснабжения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994,25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617,17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2480712"/>
                  </a:ext>
                </a:extLst>
              </a:tr>
              <a:tr h="25484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Водоотведения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881,30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492,76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812883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E4A992-69B0-47E9-AEF5-128B4ABDB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05" y="7495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458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130571"/>
            <a:ext cx="7101192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III. Исполнение тарифной сметы на услуги по подаче воды по распределительным сетям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7E4832F-7F68-447A-952C-AAB4D5C0B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660652"/>
              </p:ext>
            </p:extLst>
          </p:nvPr>
        </p:nvGraphicFramePr>
        <p:xfrm>
          <a:off x="427187" y="703391"/>
          <a:ext cx="8509701" cy="5972046"/>
        </p:xfrm>
        <a:graphic>
          <a:graphicData uri="http://schemas.openxmlformats.org/drawingml/2006/table">
            <a:tbl>
              <a:tblPr/>
              <a:tblGrid>
                <a:gridCol w="516909">
                  <a:extLst>
                    <a:ext uri="{9D8B030D-6E8A-4147-A177-3AD203B41FA5}">
                      <a16:colId xmlns:a16="http://schemas.microsoft.com/office/drawing/2014/main" val="2956951673"/>
                    </a:ext>
                  </a:extLst>
                </a:gridCol>
                <a:gridCol w="2043727">
                  <a:extLst>
                    <a:ext uri="{9D8B030D-6E8A-4147-A177-3AD203B41FA5}">
                      <a16:colId xmlns:a16="http://schemas.microsoft.com/office/drawing/2014/main" val="76365884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7458267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3826067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9845951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818111322"/>
                    </a:ext>
                  </a:extLst>
                </a:gridCol>
                <a:gridCol w="2564689">
                  <a:extLst>
                    <a:ext uri="{9D8B030D-6E8A-4147-A177-3AD203B41FA5}">
                      <a16:colId xmlns:a16="http://schemas.microsoft.com/office/drawing/2014/main" val="3011264428"/>
                    </a:ext>
                  </a:extLst>
                </a:gridCol>
              </a:tblGrid>
              <a:tr h="460041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№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 сложившиеся показатели тарифной сметы за 2023 год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Причины отклонения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25759"/>
                  </a:ext>
                </a:extLst>
              </a:tr>
              <a:tr h="9363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27152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1 549 006,79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2 227 343,14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43,8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810510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1 171 990,50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1 077 165,77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233326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1 171 990,50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1 077 165,77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Отклонения связана со снижением объемов регулируемых услуг до – -54 %.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895538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1.1.1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Вода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997 048,00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704 054,61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-29,4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Отклонения связана со снижением объемов регулируемых услуг до – -54 %.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673680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112 028,40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330 073,17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194,6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549779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1.1.2.1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74 112,18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324 710,00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338,1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2750433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1.1.2.2.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10 911,06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3 559,17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-67,4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Отклонения связана со снижением объемов регулируемых услуг до – -54 %.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1028622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1.1.2.3.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27 005,00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1 803,99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-93,3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Отклонения связана со снижением объемов регулируемых услуг до – -54 %.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1080204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1.3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Топливо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62 914,10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20 057,19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-68,1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Отклонения связана со снижением объемов регулируемых услуг до – -54 %.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243064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1.4.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Инструменты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-  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11 581,19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10447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1.5.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Запасные части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11 399,61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135477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на оплату труда, в том числе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354 333,81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631 797,41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731154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307 791,36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528 994,95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Затраты на оплату труда представлены фактически сложившимися затратами на оплату труда производственного персонала с отчислениями, в рамках действующих законодательств.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530675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26 316,16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71 146,76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9824071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9 233,74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15 444,62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586595"/>
                  </a:ext>
                </a:extLst>
              </a:tr>
              <a:tr h="1852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10 992,55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16 211,07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223700"/>
                  </a:ext>
                </a:extLst>
              </a:tr>
              <a:tr h="103808"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3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Ремонтные работы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-  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100 811,55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273530"/>
                  </a:ext>
                </a:extLst>
              </a:tr>
              <a:tr h="1261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4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22 682,48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417 568,41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932429"/>
                  </a:ext>
                </a:extLst>
              </a:tr>
              <a:tr h="2114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по аренде пассажирского транспорта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39 790,67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064664"/>
                  </a:ext>
                </a:extLst>
              </a:tr>
              <a:tr h="2114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4.2.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Поверка и ремонт средств измерений (метрология)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3 721,46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518257"/>
                  </a:ext>
                </a:extLst>
              </a:tr>
              <a:tr h="2114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4.3.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Командировочные  расходы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3 442,80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615342"/>
                  </a:ext>
                </a:extLst>
              </a:tr>
              <a:tr h="31609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4.4.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2 557,26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990,92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-61,3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Затарты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утвержденном ТС по статье "Услуги связи" были перераспределены на статью "Услуги по техническому обслуживанию ОС и НА"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206155"/>
                  </a:ext>
                </a:extLst>
              </a:tr>
              <a:tr h="1453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4.5.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по техническому </a:t>
                      </a:r>
                      <a:r>
                        <a:rPr lang="ru-RU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обсл-ию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 и НА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32 209,59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488260"/>
                  </a:ext>
                </a:extLst>
              </a:tr>
              <a:tr h="17881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4.6.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Дезинфекция  и Дератизация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2 430,19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958741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4.7.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и повышение квалификации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6 213,75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680391"/>
                  </a:ext>
                </a:extLst>
              </a:tr>
              <a:tr h="2114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4.8.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13 427,79 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609430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A8A220-77DD-4CF5-9C17-2C207FD4C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599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717320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III. Исполнение тарифной сметы на услуги по подаче воды по распределительным сетям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7E4832F-7F68-447A-952C-AAB4D5C0B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437324"/>
              </p:ext>
            </p:extLst>
          </p:nvPr>
        </p:nvGraphicFramePr>
        <p:xfrm>
          <a:off x="427187" y="666462"/>
          <a:ext cx="8509701" cy="936103"/>
        </p:xfrm>
        <a:graphic>
          <a:graphicData uri="http://schemas.openxmlformats.org/drawingml/2006/table">
            <a:tbl>
              <a:tblPr/>
              <a:tblGrid>
                <a:gridCol w="516909">
                  <a:extLst>
                    <a:ext uri="{9D8B030D-6E8A-4147-A177-3AD203B41FA5}">
                      <a16:colId xmlns:a16="http://schemas.microsoft.com/office/drawing/2014/main" val="2956951673"/>
                    </a:ext>
                  </a:extLst>
                </a:gridCol>
                <a:gridCol w="2043727">
                  <a:extLst>
                    <a:ext uri="{9D8B030D-6E8A-4147-A177-3AD203B41FA5}">
                      <a16:colId xmlns:a16="http://schemas.microsoft.com/office/drawing/2014/main" val="76365884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7458267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3826067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9845951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818111322"/>
                    </a:ext>
                  </a:extLst>
                </a:gridCol>
                <a:gridCol w="2564689">
                  <a:extLst>
                    <a:ext uri="{9D8B030D-6E8A-4147-A177-3AD203B41FA5}">
                      <a16:colId xmlns:a16="http://schemas.microsoft.com/office/drawing/2014/main" val="3011264428"/>
                    </a:ext>
                  </a:extLst>
                </a:gridCol>
              </a:tblGrid>
              <a:tr h="76571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№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 сложившиеся показатели тарифной сметы за 2023 год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Причины отклонения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25759"/>
                  </a:ext>
                </a:extLst>
              </a:tr>
              <a:tr h="1703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7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27152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9A8B592-5F7D-4C4B-BE27-29D69163E5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415783"/>
              </p:ext>
            </p:extLst>
          </p:nvPr>
        </p:nvGraphicFramePr>
        <p:xfrm>
          <a:off x="424293" y="1602565"/>
          <a:ext cx="8509699" cy="4845788"/>
        </p:xfrm>
        <a:graphic>
          <a:graphicData uri="http://schemas.openxmlformats.org/drawingml/2006/table">
            <a:tbl>
              <a:tblPr/>
              <a:tblGrid>
                <a:gridCol w="516908">
                  <a:extLst>
                    <a:ext uri="{9D8B030D-6E8A-4147-A177-3AD203B41FA5}">
                      <a16:colId xmlns:a16="http://schemas.microsoft.com/office/drawing/2014/main" val="3114496110"/>
                    </a:ext>
                  </a:extLst>
                </a:gridCol>
                <a:gridCol w="2043727">
                  <a:extLst>
                    <a:ext uri="{9D8B030D-6E8A-4147-A177-3AD203B41FA5}">
                      <a16:colId xmlns:a16="http://schemas.microsoft.com/office/drawing/2014/main" val="14980769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959763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3318631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85714664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219671313"/>
                    </a:ext>
                  </a:extLst>
                </a:gridCol>
                <a:gridCol w="2564688">
                  <a:extLst>
                    <a:ext uri="{9D8B030D-6E8A-4147-A177-3AD203B41FA5}">
                      <a16:colId xmlns:a16="http://schemas.microsoft.com/office/drawing/2014/main" val="3603921001"/>
                    </a:ext>
                  </a:extLst>
                </a:gridCol>
              </a:tblGrid>
              <a:tr h="9691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4.8.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13 427,79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540773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4.9.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3 845,80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13 053,85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239,4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7008817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4.10.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Эмиссия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25 787,25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765802"/>
                  </a:ext>
                </a:extLst>
              </a:tr>
              <a:tr h="21929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4.11.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Страхование имущества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108 587,89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716924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4.12.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Охраны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16 279,42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41 551,10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155,2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392845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4.13.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Аваринно спасательная служба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90 837,07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320958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4.14.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3073537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4.15.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химических анализов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3 102,92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659140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4.16.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Инфо. Системы и Лицензии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9 229,11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390584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4.17.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1 937,77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216147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4.18.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Страхования ГПО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874,33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1220369"/>
                  </a:ext>
                </a:extLst>
              </a:tr>
              <a:tr h="14417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4.19.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затраты, всего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20 380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770490"/>
                  </a:ext>
                </a:extLst>
              </a:tr>
              <a:tr h="982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периода всего, в том числе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162 259,16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513 859,44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57144"/>
                  </a:ext>
                </a:extLst>
              </a:tr>
              <a:tr h="1900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Общие и административные расходы, всего: в том числе: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124 593,01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124 593,01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65585"/>
                  </a:ext>
                </a:extLst>
              </a:tr>
              <a:tr h="19659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5.1.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Заработная плата административного персонала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111 692,52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111 692,52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Затраты на оплату труда АУП включают фонд заработной платы с учетом подоходного налога и отчислений в накопительный пенсионный фонд, отпускные. Затраты представлены расходами по заработной плате на фактическую среднесписочную численность работников в количестве 27   человек. Затраты по данной статье разделены между услугами Товарищества согласно фактической стоимости основных средств.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067058"/>
                  </a:ext>
                </a:extLst>
              </a:tr>
              <a:tr h="17366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5.2.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9 549,71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9 549,71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022938"/>
                  </a:ext>
                </a:extLst>
              </a:tr>
              <a:tr h="20970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5.3.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3 350,78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3 350,78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5796405"/>
                  </a:ext>
                </a:extLst>
              </a:tr>
              <a:tr h="17366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Налоги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35 675,03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335 440,05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4508621"/>
                  </a:ext>
                </a:extLst>
              </a:tr>
              <a:tr h="30144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6.1.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налог на имущество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35 675,03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335 440,05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840,3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Налоги представлены фактическими затратами согласно Налоговому Кодексу РК. Затраты по данной статье разделены между услугами Товарищества согласно фактической численности персонала по услугам.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973965"/>
                  </a:ext>
                </a:extLst>
              </a:tr>
              <a:tr h="9829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7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1 991,12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53 826,39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3011524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7.2.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6 505,05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230172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7.3.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546,86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сегодняшний день идет </a:t>
                      </a:r>
                      <a:r>
                        <a:rPr lang="ru-RU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заключения договора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109930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7.4.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3 245,03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6085290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7.5.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2 035,67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62933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7.6.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1 215,35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740520"/>
                  </a:ext>
                </a:extLst>
              </a:tr>
              <a:tr h="13106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7.7.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Медстрахования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1 231,68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6 448,77 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423,6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277" marR="3277" marT="327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60918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33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Arial Narrow" panose="020B0606020202030204" pitchFamily="34" charset="0"/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82451"/>
            <a:ext cx="7101192" cy="548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III. Исполнение тарифной сметы на услуги по подаче воды по распределительным сетям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7E4832F-7F68-447A-952C-AAB4D5C0B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119707"/>
              </p:ext>
            </p:extLst>
          </p:nvPr>
        </p:nvGraphicFramePr>
        <p:xfrm>
          <a:off x="427187" y="666462"/>
          <a:ext cx="8509701" cy="844693"/>
        </p:xfrm>
        <a:graphic>
          <a:graphicData uri="http://schemas.openxmlformats.org/drawingml/2006/table">
            <a:tbl>
              <a:tblPr/>
              <a:tblGrid>
                <a:gridCol w="516909">
                  <a:extLst>
                    <a:ext uri="{9D8B030D-6E8A-4147-A177-3AD203B41FA5}">
                      <a16:colId xmlns:a16="http://schemas.microsoft.com/office/drawing/2014/main" val="2956951673"/>
                    </a:ext>
                  </a:extLst>
                </a:gridCol>
                <a:gridCol w="2043727">
                  <a:extLst>
                    <a:ext uri="{9D8B030D-6E8A-4147-A177-3AD203B41FA5}">
                      <a16:colId xmlns:a16="http://schemas.microsoft.com/office/drawing/2014/main" val="76365884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7458267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3826067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9845951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818111322"/>
                    </a:ext>
                  </a:extLst>
                </a:gridCol>
                <a:gridCol w="2564689">
                  <a:extLst>
                    <a:ext uri="{9D8B030D-6E8A-4147-A177-3AD203B41FA5}">
                      <a16:colId xmlns:a16="http://schemas.microsoft.com/office/drawing/2014/main" val="3011264428"/>
                    </a:ext>
                  </a:extLst>
                </a:gridCol>
              </a:tblGrid>
              <a:tr h="67430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 сложившиеся показатели тарифной сметы за 2023 год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Причины отклонения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25759"/>
                  </a:ext>
                </a:extLst>
              </a:tr>
              <a:tr h="1703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27152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4C18946-40AD-4E6B-A3B2-FD83FBAA2B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963568"/>
              </p:ext>
            </p:extLst>
          </p:nvPr>
        </p:nvGraphicFramePr>
        <p:xfrm>
          <a:off x="427188" y="1513378"/>
          <a:ext cx="8509700" cy="3778265"/>
        </p:xfrm>
        <a:graphic>
          <a:graphicData uri="http://schemas.openxmlformats.org/drawingml/2006/table">
            <a:tbl>
              <a:tblPr/>
              <a:tblGrid>
                <a:gridCol w="516908">
                  <a:extLst>
                    <a:ext uri="{9D8B030D-6E8A-4147-A177-3AD203B41FA5}">
                      <a16:colId xmlns:a16="http://schemas.microsoft.com/office/drawing/2014/main" val="865327543"/>
                    </a:ext>
                  </a:extLst>
                </a:gridCol>
                <a:gridCol w="2043730">
                  <a:extLst>
                    <a:ext uri="{9D8B030D-6E8A-4147-A177-3AD203B41FA5}">
                      <a16:colId xmlns:a16="http://schemas.microsoft.com/office/drawing/2014/main" val="31463161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83954392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1818715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61295544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634167174"/>
                    </a:ext>
                  </a:extLst>
                </a:gridCol>
                <a:gridCol w="2564686">
                  <a:extLst>
                    <a:ext uri="{9D8B030D-6E8A-4147-A177-3AD203B41FA5}">
                      <a16:colId xmlns:a16="http://schemas.microsoft.com/office/drawing/2014/main" val="2357821726"/>
                    </a:ext>
                  </a:extLst>
                </a:gridCol>
              </a:tblGrid>
              <a:tr h="24225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7.8.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Консалтинговые услуги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2 380,71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075482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7.9.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Информоционные системы и лицензий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13 274,85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3204493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7.10.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Прочие затраты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759,44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18 174,09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2293,1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19599"/>
                  </a:ext>
                </a:extLst>
              </a:tr>
              <a:tr h="29557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 затрат на предоставление услуг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1 711 265,95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2 741 202,58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60,2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29827"/>
                  </a:ext>
                </a:extLst>
              </a:tr>
              <a:tr h="13647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 (РБА*СП)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            1 960 152,34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Убыток понесенный Товариществом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471919"/>
                  </a:ext>
                </a:extLst>
              </a:tr>
              <a:tr h="24882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Регулируемая база задействованных активов (РБА)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393714"/>
                  </a:ext>
                </a:extLst>
              </a:tr>
              <a:tr h="1392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Всего доходов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1 711 265,95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781 050,24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-54,4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Фактические показатели связи со снижением объемов регулируемыхуслуг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287590"/>
                  </a:ext>
                </a:extLst>
              </a:tr>
              <a:tr h="1973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VII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Объем оказываемых услуг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2 772,77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1 265,54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-54,4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Сниженные показатели связаны с неисполнением потребителями договорных объязательств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182693"/>
                  </a:ext>
                </a:extLst>
              </a:tr>
              <a:tr h="24882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VIII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Тариф (без налога на добавленную стоимость)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617,17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617,17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Действующий тариф утвержденный Департаментом.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40069"/>
                  </a:ext>
                </a:extLst>
              </a:tr>
              <a:tr h="10472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Справочно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1640366"/>
                  </a:ext>
                </a:extLst>
              </a:tr>
              <a:tr h="24882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Среднесписочная численностьперсонала, всего, в том числе: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117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125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716031"/>
                  </a:ext>
                </a:extLst>
              </a:tr>
              <a:tr h="11671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8.1.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90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98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6674513"/>
                  </a:ext>
                </a:extLst>
              </a:tr>
              <a:tr h="19128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8.2.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27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27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7285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Среднесмесячная заработная плата, всего, в том числе: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314 861,00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397,28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625402"/>
                  </a:ext>
                </a:extLst>
              </a:tr>
              <a:tr h="30506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9.1.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284 992,00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449,83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104228"/>
                  </a:ext>
                </a:extLst>
              </a:tr>
              <a:tr h="12870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9.2.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344 730,00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344,73   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290" marR="4290" marT="42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952145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45CF90-0B28-4011-9191-B59E08F9A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73CD95-DCF0-4BEF-AF79-F4A7E25E2A66}"/>
              </a:ext>
            </a:extLst>
          </p:cNvPr>
          <p:cNvSpPr txBox="1"/>
          <p:nvPr/>
        </p:nvSpPr>
        <p:spPr>
          <a:xfrm>
            <a:off x="427187" y="5368885"/>
            <a:ext cx="8136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Общее исполнение тарифной сметы по доходам составило – -54%, по затратам – +60%. По производственным затратам на предоставление услуг– +43,8%, по административным расходам – +216%, по объемам оказываемых услуг – -54 %.</a:t>
            </a:r>
            <a:endParaRPr lang="ru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убытка Товарищество по итога 2023 года составляет – 1960 152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тыс.тг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94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7173200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III. Исполнение тарифной сметы на услуги по отводу и очистке сточных вод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3E5FAF6-546C-40C5-BC8A-E9EC14AB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309242"/>
              </p:ext>
            </p:extLst>
          </p:nvPr>
        </p:nvGraphicFramePr>
        <p:xfrm>
          <a:off x="111506" y="607704"/>
          <a:ext cx="8675262" cy="6311650"/>
        </p:xfrm>
        <a:graphic>
          <a:graphicData uri="http://schemas.openxmlformats.org/drawingml/2006/table">
            <a:tbl>
              <a:tblPr/>
              <a:tblGrid>
                <a:gridCol w="526964">
                  <a:extLst>
                    <a:ext uri="{9D8B030D-6E8A-4147-A177-3AD203B41FA5}">
                      <a16:colId xmlns:a16="http://schemas.microsoft.com/office/drawing/2014/main" val="696669664"/>
                    </a:ext>
                  </a:extLst>
                </a:gridCol>
                <a:gridCol w="2320220">
                  <a:extLst>
                    <a:ext uri="{9D8B030D-6E8A-4147-A177-3AD203B41FA5}">
                      <a16:colId xmlns:a16="http://schemas.microsoft.com/office/drawing/2014/main" val="2578958735"/>
                    </a:ext>
                  </a:extLst>
                </a:gridCol>
                <a:gridCol w="605616">
                  <a:extLst>
                    <a:ext uri="{9D8B030D-6E8A-4147-A177-3AD203B41FA5}">
                      <a16:colId xmlns:a16="http://schemas.microsoft.com/office/drawing/2014/main" val="2462728244"/>
                    </a:ext>
                  </a:extLst>
                </a:gridCol>
                <a:gridCol w="983144">
                  <a:extLst>
                    <a:ext uri="{9D8B030D-6E8A-4147-A177-3AD203B41FA5}">
                      <a16:colId xmlns:a16="http://schemas.microsoft.com/office/drawing/2014/main" val="187965704"/>
                    </a:ext>
                  </a:extLst>
                </a:gridCol>
                <a:gridCol w="1171908">
                  <a:extLst>
                    <a:ext uri="{9D8B030D-6E8A-4147-A177-3AD203B41FA5}">
                      <a16:colId xmlns:a16="http://schemas.microsoft.com/office/drawing/2014/main" val="1648371240"/>
                    </a:ext>
                  </a:extLst>
                </a:gridCol>
                <a:gridCol w="817977">
                  <a:extLst>
                    <a:ext uri="{9D8B030D-6E8A-4147-A177-3AD203B41FA5}">
                      <a16:colId xmlns:a16="http://schemas.microsoft.com/office/drawing/2014/main" val="3952068331"/>
                    </a:ext>
                  </a:extLst>
                </a:gridCol>
                <a:gridCol w="2249433">
                  <a:extLst>
                    <a:ext uri="{9D8B030D-6E8A-4147-A177-3AD203B41FA5}">
                      <a16:colId xmlns:a16="http://schemas.microsoft.com/office/drawing/2014/main" val="3414119729"/>
                    </a:ext>
                  </a:extLst>
                </a:gridCol>
              </a:tblGrid>
              <a:tr h="45647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 сложившиеся показатели тарифной сметы за 2023 год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Причины отклонения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803893"/>
                  </a:ext>
                </a:extLst>
              </a:tr>
              <a:tr h="944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685907"/>
                  </a:ext>
                </a:extLst>
              </a:tr>
              <a:tr h="1825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270 487,97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1 686 386,48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541227"/>
                  </a:ext>
                </a:extLst>
              </a:tr>
              <a:tr h="14481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77 967,36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539 173,33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52641"/>
                  </a:ext>
                </a:extLst>
              </a:tr>
              <a:tr h="944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77 967,36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87 532,59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12,3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66681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63 591,41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82 518,29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29,8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09337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1.1.2.1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44 633,08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81 177,50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81,9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00875"/>
                  </a:ext>
                </a:extLst>
              </a:tr>
              <a:tr h="14166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1.1.2.2.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5 455,53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889,79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-83,7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связана со снижением объемов регулируемых услуг до – -43 %.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454376"/>
                  </a:ext>
                </a:extLst>
              </a:tr>
              <a:tr h="14166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1.1.2.3.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13 502,80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451,00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-96,7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связана со снижением объемов регулируемых услуг до – -43 %.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846828"/>
                  </a:ext>
                </a:extLst>
              </a:tr>
              <a:tr h="14166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1.3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Топливо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14 375,95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5 014,30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-65,1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связана со снижением объемов регулируемых услуг до – -43 %.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548160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1.4.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Инструменты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2 895,30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1233439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1.5.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Запасные части и ОС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448 745,45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127246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на оплату труда, всего, в том числе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187 337,20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373 920,91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8854018"/>
                  </a:ext>
                </a:extLst>
              </a:tr>
              <a:tr h="18573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160 735,49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313 078,65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94,8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Затраты на оплату труда представлены фактически сложившимися затратами на оплату труда производственного персонала с отчислениями, в рамках действующих законодательств. Также, увеличение связано с увеличением численности персонала после полного ввода в эксплуатацию всех объектов водоснабжения и водоотведения.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687378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13 742,88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42 107,27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588815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4 822,06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9 140,69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89,6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165635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8 036,77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9 594,31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19,4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21278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Ремонтные работы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-  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25 202,89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239738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4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5 183,41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748 089,35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9827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аренде пассажирского транспорта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23 549,58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606662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4.2.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Поверка и ремонт средств измерений (метрология)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922,79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98745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4.3.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 расходы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853,69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372174"/>
                  </a:ext>
                </a:extLst>
              </a:tr>
              <a:tr h="22666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4.4.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584,77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586,46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Затарты в утвержденном ТС по статье "Услуги связи" были перераспределены на статью "Услуги по техническому обслуживанию ОС и НА"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261628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4.5.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техническому обслуживанию ОС и НА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7 986,83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258604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4.6.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Дезинфекция  и Дератизация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626,89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95295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4.7.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3 677,52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131105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4.8.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3 463,81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726266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4.9.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878,77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7 725,75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779,2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087701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4.10.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Эмиссия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6 394,32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048396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4.11.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Страхование имущества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27 146,97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8328194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4.12.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Охраны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3 719,87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10 718,45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188,1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70193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4.5.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Аваринно спасательная служба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23 432,18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673936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4.6.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611 713,00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456629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4.7.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химических анализов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769,41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122504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4.8.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Инфо. Системы и Лицензии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5 462,13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631801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4.9.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480,50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208303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4.10.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Страхования ГПО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517,46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021028"/>
                  </a:ext>
                </a:extLst>
              </a:tr>
              <a:tr h="13851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4.11.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затраты, всего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12 062 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0121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05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7173200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III. Исполнение тарифной сметы на услуги по отводу и очистке сточных вод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3E5FAF6-546C-40C5-BC8A-E9EC14AB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25184"/>
              </p:ext>
            </p:extLst>
          </p:nvPr>
        </p:nvGraphicFramePr>
        <p:xfrm>
          <a:off x="111506" y="607704"/>
          <a:ext cx="8675262" cy="614416"/>
        </p:xfrm>
        <a:graphic>
          <a:graphicData uri="http://schemas.openxmlformats.org/drawingml/2006/table">
            <a:tbl>
              <a:tblPr/>
              <a:tblGrid>
                <a:gridCol w="526964">
                  <a:extLst>
                    <a:ext uri="{9D8B030D-6E8A-4147-A177-3AD203B41FA5}">
                      <a16:colId xmlns:a16="http://schemas.microsoft.com/office/drawing/2014/main" val="696669664"/>
                    </a:ext>
                  </a:extLst>
                </a:gridCol>
                <a:gridCol w="2320220">
                  <a:extLst>
                    <a:ext uri="{9D8B030D-6E8A-4147-A177-3AD203B41FA5}">
                      <a16:colId xmlns:a16="http://schemas.microsoft.com/office/drawing/2014/main" val="2578958735"/>
                    </a:ext>
                  </a:extLst>
                </a:gridCol>
                <a:gridCol w="605616">
                  <a:extLst>
                    <a:ext uri="{9D8B030D-6E8A-4147-A177-3AD203B41FA5}">
                      <a16:colId xmlns:a16="http://schemas.microsoft.com/office/drawing/2014/main" val="2462728244"/>
                    </a:ext>
                  </a:extLst>
                </a:gridCol>
                <a:gridCol w="983144">
                  <a:extLst>
                    <a:ext uri="{9D8B030D-6E8A-4147-A177-3AD203B41FA5}">
                      <a16:colId xmlns:a16="http://schemas.microsoft.com/office/drawing/2014/main" val="187965704"/>
                    </a:ext>
                  </a:extLst>
                </a:gridCol>
                <a:gridCol w="1171908">
                  <a:extLst>
                    <a:ext uri="{9D8B030D-6E8A-4147-A177-3AD203B41FA5}">
                      <a16:colId xmlns:a16="http://schemas.microsoft.com/office/drawing/2014/main" val="1648371240"/>
                    </a:ext>
                  </a:extLst>
                </a:gridCol>
                <a:gridCol w="817977">
                  <a:extLst>
                    <a:ext uri="{9D8B030D-6E8A-4147-A177-3AD203B41FA5}">
                      <a16:colId xmlns:a16="http://schemas.microsoft.com/office/drawing/2014/main" val="3952068331"/>
                    </a:ext>
                  </a:extLst>
                </a:gridCol>
                <a:gridCol w="2249433">
                  <a:extLst>
                    <a:ext uri="{9D8B030D-6E8A-4147-A177-3AD203B41FA5}">
                      <a16:colId xmlns:a16="http://schemas.microsoft.com/office/drawing/2014/main" val="3414119729"/>
                    </a:ext>
                  </a:extLst>
                </a:gridCol>
              </a:tblGrid>
              <a:tr h="45647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 сложившиеся показатели тарифной сметы за 2023 год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Причины отклонения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803893"/>
                  </a:ext>
                </a:extLst>
              </a:tr>
              <a:tr h="944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685907"/>
                  </a:ext>
                </a:extLst>
              </a:tr>
            </a:tbl>
          </a:graphicData>
        </a:graphic>
      </p:graphicFrame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24D3A31-6490-4E9D-BC51-CB933C9DD6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554214"/>
              </p:ext>
            </p:extLst>
          </p:nvPr>
        </p:nvGraphicFramePr>
        <p:xfrm>
          <a:off x="106279" y="1222120"/>
          <a:ext cx="8675262" cy="5557741"/>
        </p:xfrm>
        <a:graphic>
          <a:graphicData uri="http://schemas.openxmlformats.org/drawingml/2006/table">
            <a:tbl>
              <a:tblPr/>
              <a:tblGrid>
                <a:gridCol w="526966">
                  <a:extLst>
                    <a:ext uri="{9D8B030D-6E8A-4147-A177-3AD203B41FA5}">
                      <a16:colId xmlns:a16="http://schemas.microsoft.com/office/drawing/2014/main" val="3878428565"/>
                    </a:ext>
                  </a:extLst>
                </a:gridCol>
                <a:gridCol w="2320219">
                  <a:extLst>
                    <a:ext uri="{9D8B030D-6E8A-4147-A177-3AD203B41FA5}">
                      <a16:colId xmlns:a16="http://schemas.microsoft.com/office/drawing/2014/main" val="1269690083"/>
                    </a:ext>
                  </a:extLst>
                </a:gridCol>
                <a:gridCol w="605616">
                  <a:extLst>
                    <a:ext uri="{9D8B030D-6E8A-4147-A177-3AD203B41FA5}">
                      <a16:colId xmlns:a16="http://schemas.microsoft.com/office/drawing/2014/main" val="2829717153"/>
                    </a:ext>
                  </a:extLst>
                </a:gridCol>
                <a:gridCol w="983143">
                  <a:extLst>
                    <a:ext uri="{9D8B030D-6E8A-4147-A177-3AD203B41FA5}">
                      <a16:colId xmlns:a16="http://schemas.microsoft.com/office/drawing/2014/main" val="2115544320"/>
                    </a:ext>
                  </a:extLst>
                </a:gridCol>
                <a:gridCol w="1171908">
                  <a:extLst>
                    <a:ext uri="{9D8B030D-6E8A-4147-A177-3AD203B41FA5}">
                      <a16:colId xmlns:a16="http://schemas.microsoft.com/office/drawing/2014/main" val="3823497101"/>
                    </a:ext>
                  </a:extLst>
                </a:gridCol>
                <a:gridCol w="817976">
                  <a:extLst>
                    <a:ext uri="{9D8B030D-6E8A-4147-A177-3AD203B41FA5}">
                      <a16:colId xmlns:a16="http://schemas.microsoft.com/office/drawing/2014/main" val="2512857918"/>
                    </a:ext>
                  </a:extLst>
                </a:gridCol>
                <a:gridCol w="2249434">
                  <a:extLst>
                    <a:ext uri="{9D8B030D-6E8A-4147-A177-3AD203B41FA5}">
                      <a16:colId xmlns:a16="http://schemas.microsoft.com/office/drawing/2014/main" val="655928898"/>
                    </a:ext>
                  </a:extLst>
                </a:gridCol>
              </a:tblGrid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периода всего, в том числе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87 053,98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346 859,62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46695"/>
                  </a:ext>
                </a:extLst>
              </a:tr>
              <a:tr h="18368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Общие и административные расходы, всего: в том числе: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78 447,45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78 481,39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3999512"/>
                  </a:ext>
                </a:extLst>
              </a:tr>
              <a:tr h="19001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5.1.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административного персонала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70 324,92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70 358,86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Затраты на оплату труда АУП включают фонд заработной платы с учетом подоходного налога и отчислений в накопительный пенсионный фонд, отпускные. Затраты представлены расходами по заработной плате на фактическую среднесписочную численность работников в количестве 27   человек..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020263"/>
                  </a:ext>
                </a:extLst>
              </a:tr>
              <a:tr h="16784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5.2.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6 012,78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6 012,78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7798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5.3.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2 109,75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2 109,75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8248881"/>
                  </a:ext>
                </a:extLst>
              </a:tr>
              <a:tr h="16784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Налоги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8 151,56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237 849,17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370389"/>
                  </a:ext>
                </a:extLst>
              </a:tr>
              <a:tr h="29135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6.1.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 на имущество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8 151,56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237 849,17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2817,8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Налоги представлены фактическими затратами согласно Налоговому Кодексу РК.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45598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454,97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30 529,06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92024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7.2.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3 849,93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75930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7.3.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323,65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сегодняшний день идет процес заключения договора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4390533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7.4.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1 920,53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545372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7.5.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592,95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751897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7.6.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719,29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942282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7.7.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Медстрахования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3 816,62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462850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7.8.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Консалтинговые услуги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693,45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080383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7.9.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Информоционные системы и лицензий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7 856,55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5945046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7.10.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экологическое страхование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281,44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234373"/>
                  </a:ext>
                </a:extLst>
              </a:tr>
              <a:tr h="1266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7.11.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затраты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173,53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10 756,09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6098,4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затраты небыли учтены тарифной смете.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3994959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затрат на предоставление услуг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357 541,95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2 033 246,10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468,7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затраты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4872737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Доход (РБА*СП)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1 829 168,54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Убыток понесенный Товариществом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058091"/>
                  </a:ext>
                </a:extLst>
              </a:tr>
              <a:tr h="1836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Регулируемая база задействованных активов (РБА)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979492"/>
                  </a:ext>
                </a:extLst>
              </a:tr>
              <a:tr h="1456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доходов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357 541,95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204 077,56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-42,9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связи со снижением объемов регулируемыхуслуг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75258"/>
                  </a:ext>
                </a:extLst>
              </a:tr>
              <a:tr h="1456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Объем оказываемых услуг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725,59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414,15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-42,9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Сниженные показатели связаны с неисполнением потребителями договорных объязательств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538959"/>
                  </a:ext>
                </a:extLst>
              </a:tr>
              <a:tr h="1836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VIII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Тариф (без налога на добавленную стоимость)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492,8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492,8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Действующий тариф утвержденный Департаментом.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801062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Справочно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224348"/>
                  </a:ext>
                </a:extLst>
              </a:tr>
              <a:tr h="18368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Среднесписочная численностьперсонала, всего, в том числе: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64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64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1777979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8.1.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47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47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27912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8.2.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17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17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1934813"/>
                  </a:ext>
                </a:extLst>
              </a:tr>
              <a:tr h="18368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Среднесмесячная заработная плата, всего, в том числе: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314 861,00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450,00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867171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9.1.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284 992,00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555,10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593516"/>
                  </a:ext>
                </a:extLst>
              </a:tr>
              <a:tr h="9500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9.2.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344 730,00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344,90   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67" marR="3167" marT="31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51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249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844804"/>
            <a:ext cx="8667285" cy="2923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2023 году из основных событий можно отметить следующие:</a:t>
            </a: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155635"/>
            <a:ext cx="1944217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k-KZ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Итоги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2023 года </a:t>
            </a: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56963" y="1390006"/>
            <a:ext cx="8667285" cy="10926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lvl="0" indent="-285750" algn="just"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 итогам 2023 года понесли убыток в размере 3 789 320 </a:t>
            </a:r>
            <a:r>
              <a:rPr lang="ru-RU" sz="13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тыс.тг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Основными причинами понесенных убытков, является низкий тариф себестоимости и не исполнения потребителями договорных объемов регулируемых услуг.</a:t>
            </a:r>
          </a:p>
          <a:p>
            <a:pPr marL="285750" lvl="0" indent="-285750" algn="just">
              <a:buSzPct val="130000"/>
              <a:buFont typeface="Arial" panose="020B0604020202020204" pitchFamily="34" charset="0"/>
              <a:buChar char="•"/>
            </a:pPr>
            <a:endParaRPr lang="ru-RU" sz="13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285750" lvl="0" indent="-285750" algn="just">
              <a:buSzPct val="13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2023 год у Товарищества отсутствует утвержденная инвестиционная программа.  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82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155635"/>
            <a:ext cx="1944217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11761" y="3185550"/>
            <a:ext cx="4674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just">
              <a:buSzPct val="13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СПАСИБО ЗА ВНИМАНИЯ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998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33672</TotalTime>
  <Words>3814</Words>
  <Application>Microsoft Office PowerPoint</Application>
  <PresentationFormat>Экран (4:3)</PresentationFormat>
  <Paragraphs>1090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Arial</vt:lpstr>
      <vt:lpstr>Arial Narrow</vt:lpstr>
      <vt:lpstr>Arvo</vt:lpstr>
      <vt:lpstr>Calibri</vt:lpstr>
      <vt:lpstr>Calibri Light</vt:lpstr>
      <vt:lpstr>Century Gothic</vt:lpstr>
      <vt:lpstr>PT Serif Pro Extended (Заголовки)</vt:lpstr>
      <vt:lpstr>Roboto Light</vt:lpstr>
      <vt:lpstr>Times New Roman</vt:lpstr>
      <vt:lpstr>Wingdings</vt:lpstr>
      <vt:lpstr>Wingdings 3</vt:lpstr>
      <vt:lpstr>Тема Office</vt:lpstr>
      <vt:lpstr>Легкий дым</vt:lpstr>
      <vt:lpstr>ТОО «Karabatan Utility Solutions»  Отчет перед потребителями и иными заинтересованными лицами в форме публичного слушания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(II-ЧАСТЬ)  по итогам деятельности ДЗО АО «КазМунайГаз-ПМ» (ТОО «АНПЗ», ТОО «ПНХЗ», ТОО «ПКОП», ТОО «ҚазМұнайГаз Өнімдері», АО «KPI», ТОО «СП Caspi Bitum», ТОО «ПХСНГ», ТОО «КМГ-Аэро») за истекший отчетный период квартал/год и задачи на следующий квартал/год, статус реализации действующих программ</dc:title>
  <dc:creator>Друзь Елена Сергеевна</dc:creator>
  <cp:lastModifiedBy>Мади Ихласов</cp:lastModifiedBy>
  <cp:revision>1727</cp:revision>
  <cp:lastPrinted>2023-04-13T11:59:07Z</cp:lastPrinted>
  <dcterms:created xsi:type="dcterms:W3CDTF">2015-03-04T12:29:32Z</dcterms:created>
  <dcterms:modified xsi:type="dcterms:W3CDTF">2024-04-24T14:06:32Z</dcterms:modified>
</cp:coreProperties>
</file>