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  <p:sldMasterId id="2147483871" r:id="rId2"/>
  </p:sldMasterIdLst>
  <p:notesMasterIdLst>
    <p:notesMasterId r:id="rId17"/>
  </p:notesMasterIdLst>
  <p:handoutMasterIdLst>
    <p:handoutMasterId r:id="rId18"/>
  </p:handoutMasterIdLst>
  <p:sldIdLst>
    <p:sldId id="264" r:id="rId3"/>
    <p:sldId id="313" r:id="rId4"/>
    <p:sldId id="309" r:id="rId5"/>
    <p:sldId id="324" r:id="rId6"/>
    <p:sldId id="278" r:id="rId7"/>
    <p:sldId id="279" r:id="rId8"/>
    <p:sldId id="316" r:id="rId9"/>
    <p:sldId id="318" r:id="rId10"/>
    <p:sldId id="319" r:id="rId11"/>
    <p:sldId id="320" r:id="rId12"/>
    <p:sldId id="322" r:id="rId13"/>
    <p:sldId id="293" r:id="rId14"/>
    <p:sldId id="325" r:id="rId15"/>
    <p:sldId id="321" r:id="rId1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рузь Елена Сергеевна" initials="ДЕС" lastIdx="2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C0066"/>
    <a:srgbClr val="020764"/>
    <a:srgbClr val="042A62"/>
    <a:srgbClr val="FFFFCC"/>
    <a:srgbClr val="920000"/>
    <a:srgbClr val="006600"/>
    <a:srgbClr val="043562"/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6510" autoAdjust="0"/>
  </p:normalViewPr>
  <p:slideViewPr>
    <p:cSldViewPr>
      <p:cViewPr varScale="1">
        <p:scale>
          <a:sx n="110" d="100"/>
          <a:sy n="110" d="100"/>
        </p:scale>
        <p:origin x="2154" y="96"/>
      </p:cViewPr>
      <p:guideLst>
        <p:guide orient="horz" pos="2160"/>
        <p:guide pos="2880"/>
        <p:guide/>
      </p:guideLst>
    </p:cSldViewPr>
  </p:slideViewPr>
  <p:outlineViewPr>
    <p:cViewPr>
      <p:scale>
        <a:sx n="33" d="100"/>
        <a:sy n="33" d="100"/>
      </p:scale>
      <p:origin x="0" y="1142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14" y="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186D6F55-A11F-4DDC-9D20-EEA9A283C8C7}" type="datetimeFigureOut">
              <a:rPr lang="ru-RU" smtClean="0"/>
              <a:t>26.07.2024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4"/>
            <a:ext cx="2946400" cy="496888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2605430A-D751-4BB0-8CE8-FD9303CA5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810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0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/>
          <a:lstStyle>
            <a:lvl1pPr algn="r">
              <a:defRPr sz="1200"/>
            </a:lvl1pPr>
          </a:lstStyle>
          <a:p>
            <a:fld id="{D68D9B8D-DF36-499C-8990-550C33EE2CD4}" type="datetimeFigureOut">
              <a:rPr lang="ru-RU" smtClean="0"/>
              <a:pPr/>
              <a:t>26.07.2024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72" tIns="45435" rIns="90872" bIns="4543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0872" tIns="45435" rIns="90872" bIns="4543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lIns="90872" tIns="45435" rIns="90872" bIns="45435" rtlCol="0" anchor="b"/>
          <a:lstStyle>
            <a:lvl1pPr algn="r">
              <a:defRPr sz="1200"/>
            </a:lvl1pPr>
          </a:lstStyle>
          <a:p>
            <a:fld id="{2BBFE662-F22C-4A05-BDEB-E91158B9B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79768" y="4715158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799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9138" y="511175"/>
            <a:ext cx="3422650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87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57550" y="511175"/>
            <a:ext cx="3425825" cy="256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51879"/>
            <a:ext cx="8162425" cy="3200471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7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6758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813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498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263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57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6568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FE662-F22C-4A05-BDEB-E91158B9B821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367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2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7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4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81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59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2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4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2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871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11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36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806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780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09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35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183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32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979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791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7052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9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458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839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7544482" y="877033"/>
            <a:ext cx="1299300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lIns="91421" tIns="91421" rIns="91421" bIns="91421" anchor="ctr" anchorCtr="0">
            <a:noAutofit/>
          </a:bodyPr>
          <a:lstStyle/>
          <a:p>
            <a:pPr defTabSz="685749"/>
            <a:endParaRPr sz="14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Shape 11"/>
          <p:cNvGrpSpPr/>
          <p:nvPr/>
        </p:nvGrpSpPr>
        <p:grpSpPr>
          <a:xfrm>
            <a:off x="1" y="-9451"/>
            <a:ext cx="8661398" cy="6867451"/>
            <a:chOff x="0" y="-7088"/>
            <a:chExt cx="8661398" cy="5150588"/>
          </a:xfrm>
        </p:grpSpPr>
        <p:sp>
          <p:nvSpPr>
            <p:cNvPr id="12" name="Shape 1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Shape 14"/>
          <p:cNvGrpSpPr/>
          <p:nvPr/>
        </p:nvGrpSpPr>
        <p:grpSpPr>
          <a:xfrm rot="10800000" flipH="1">
            <a:off x="2" y="1454350"/>
            <a:ext cx="8847501" cy="3949299"/>
            <a:chOff x="-8178042" y="-4493254"/>
            <a:chExt cx="19483597" cy="6522736"/>
          </a:xfrm>
        </p:grpSpPr>
        <p:sp>
          <p:nvSpPr>
            <p:cNvPr id="15" name="Shape 15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4782955" y="-4493254"/>
              <a:ext cx="6522599" cy="6522600"/>
            </a:xfrm>
            <a:prstGeom prst="rtTriangle">
              <a:avLst/>
            </a:prstGeom>
            <a:solidFill>
              <a:srgbClr val="082C5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Shape 17"/>
          <p:cNvGrpSpPr/>
          <p:nvPr/>
        </p:nvGrpSpPr>
        <p:grpSpPr>
          <a:xfrm>
            <a:off x="3677235" y="5704464"/>
            <a:ext cx="5480828" cy="577328"/>
            <a:chOff x="5582264" y="4646737"/>
            <a:chExt cx="5480828" cy="432996"/>
          </a:xfrm>
        </p:grpSpPr>
        <p:sp>
          <p:nvSpPr>
            <p:cNvPr id="18" name="Shape 18"/>
            <p:cNvSpPr/>
            <p:nvPr/>
          </p:nvSpPr>
          <p:spPr>
            <a:xfrm rot="10800000">
              <a:off x="5582264" y="4948333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defTabSz="685749"/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Shape 19"/>
            <p:cNvGrpSpPr/>
            <p:nvPr/>
          </p:nvGrpSpPr>
          <p:grpSpPr>
            <a:xfrm flipH="1">
              <a:off x="5585231" y="4646737"/>
              <a:ext cx="5477861" cy="304551"/>
              <a:chOff x="-24158748" y="330075"/>
              <a:chExt cx="30568422" cy="1699505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-24158748" y="330080"/>
                <a:ext cx="28908000" cy="1699500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4710174" y="330075"/>
                <a:ext cx="1699500" cy="1699500"/>
              </a:xfrm>
              <a:prstGeom prst="rtTriangl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defTabSz="685749"/>
                <a:endParaRPr sz="14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685800" y="1454333"/>
            <a:ext cx="5367900" cy="3949200"/>
          </a:xfrm>
          <a:prstGeom prst="rect">
            <a:avLst/>
          </a:prstGeom>
        </p:spPr>
        <p:txBody>
          <a:bodyPr lIns="68565" tIns="68565" rIns="68565" bIns="6856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pic>
        <p:nvPicPr>
          <p:cNvPr id="23" name="Picture 2" descr="http://cu.edu.kz/upload/userfiles/images/90c720b3805d7167dea2febe96b8495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1942" y="3263477"/>
            <a:ext cx="1589021" cy="23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90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>
                <a:solidFill>
                  <a:prstClr val="black">
                    <a:tint val="75000"/>
                  </a:prstClr>
                </a:solidFill>
              </a:rPr>
              <a:t>01.09.2016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6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bg1">
                <a:lumMod val="54000"/>
                <a:lumOff val="46000"/>
                <a:alpha val="96000"/>
              </a:schemeClr>
            </a:gs>
            <a:gs pos="86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32"/>
            <a:ext cx="1767506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547-62C7-405B-A24B-5D10FB36FE9B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AA140682-EF9C-4C10-ABC7-6B571B77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34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887" r:id="rId16"/>
    <p:sldLayoutId id="214748388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5733256"/>
            <a:ext cx="948841" cy="3231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685800"/>
            <a:r>
              <a:rPr lang="ru-RU" sz="1500" dirty="0">
                <a:solidFill>
                  <a:srgbClr val="EAE8CF"/>
                </a:solidFill>
                <a:latin typeface="PT Serif Pro Extended (Заголовки)"/>
              </a:rPr>
              <a:t>2024 год</a:t>
            </a:r>
          </a:p>
        </p:txBody>
      </p:sp>
      <p:sp>
        <p:nvSpPr>
          <p:cNvPr id="6" name="Заголовок 3"/>
          <p:cNvSpPr>
            <a:spLocks noGrp="1"/>
          </p:cNvSpPr>
          <p:nvPr>
            <p:ph type="ctrTitle"/>
          </p:nvPr>
        </p:nvSpPr>
        <p:spPr>
          <a:xfrm>
            <a:off x="94509" y="1628800"/>
            <a:ext cx="7814418" cy="277714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ТОО «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Utility Solutions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</a:rPr>
              <a:t>Отчет перед потребителями и иными заинтересованными лицами в форме публичного слушания за 1 полугодие 2024 г.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7768"/>
            <a:ext cx="1828183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7283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52"/>
          <p:cNvSpPr/>
          <p:nvPr/>
        </p:nvSpPr>
        <p:spPr>
          <a:xfrm>
            <a:off x="1979712" y="224489"/>
            <a:ext cx="6381112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Отчета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56" name="Title 3"/>
          <p:cNvSpPr txBox="1">
            <a:spLocks/>
          </p:cNvSpPr>
          <p:nvPr/>
        </p:nvSpPr>
        <p:spPr>
          <a:xfrm>
            <a:off x="323529" y="1613313"/>
            <a:ext cx="8685368" cy="123962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50" tIns="45724" rIns="91450" bIns="4572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Целями </a:t>
            </a:r>
            <a:r>
              <a:rPr lang="ru-RU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отчета ТОО «</a:t>
            </a:r>
            <a:r>
              <a:rPr lang="en-US" altLang="ru-RU" sz="1600" b="1" dirty="0" err="1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Karabatan</a:t>
            </a: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Utility Solutions</a:t>
            </a:r>
            <a:r>
              <a:rPr lang="ru-RU" altLang="ru-RU" sz="16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»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являются: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системы защиты прав потребителей;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прозрачности деятельности субъектов естественных монополий.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4335" y="3860331"/>
            <a:ext cx="874814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n-US" dirty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7389" y="3130804"/>
            <a:ext cx="8568951" cy="1680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Повестка слушания:</a:t>
            </a: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 о Товариществе;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показатели деятельности Товарищества за отчетный период;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Товариществом утвержденных тарифных смет и инвестиционной программы за отчетный период;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0365EC-6EF3-4C0D-8F51-6D75D86797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619353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9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17928" y="241890"/>
            <a:ext cx="7029184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Общие сведения ТОО «</a:t>
            </a: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Utility Solutions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933839"/>
            <a:ext cx="8658411" cy="5682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Основной регулируемой деятельностью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Товарищества является подача воды по распределительным сетям и по отводу и очистке сточных вод.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Выпускаемая продукция: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Деминерализованная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Обессоленная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Производственная вода;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Противопожарная вода.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Обработка сточных вод.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Химически загрязненные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 Нефтесодержащие ливневые сточные воды;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-Хозяйственно бытовые сточные воды</a:t>
            </a:r>
          </a:p>
          <a:p>
            <a:pPr algn="just"/>
            <a:endParaRPr lang="ru-RU" sz="1600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Товарищество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Свидетельством от 2 февраля 2022 года 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включен в местный раздел Государственного регистра субъектов естественных монополий по </a:t>
            </a:r>
            <a:r>
              <a:rPr lang="ru-RU" sz="1600" dirty="0" err="1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Атырауской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 области по регулируемым услугам по подаче воды по распределительным сетям и по отводу и очистке сточных вод.</a:t>
            </a: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Roboto Light"/>
                <a:cs typeface="Arial" panose="020B0604020202020204" pitchFamily="34" charset="0"/>
              </a:rPr>
              <a:t>Потребители:</a:t>
            </a:r>
            <a:b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</a:t>
            </a:r>
            <a:r>
              <a:rPr lang="en-US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Kazakhstan Petrochemical Industries Inc.»</a:t>
            </a:r>
            <a:r>
              <a:rPr lang="ru-RU" sz="16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, </a:t>
            </a:r>
            <a:r>
              <a:rPr lang="ru-RU" sz="1400" dirty="0">
                <a:solidFill>
                  <a:schemeClr val="tx1"/>
                </a:solidFill>
                <a:latin typeface="Roboto Light"/>
                <a:cs typeface="Arial" panose="020B0604020202020204" pitchFamily="34" charset="0"/>
              </a:rPr>
              <a:t>ТОО «ЭР ЛИКИД КАРАБАТАН ТЕХ ГАЗЫ» </a:t>
            </a:r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9EFF77-0BD8-4D19-A0EF-302D84162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1763369" cy="63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71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1469986" y="1792553"/>
            <a:ext cx="6210690" cy="536563"/>
          </a:xfrm>
          <a:prstGeom prst="rect">
            <a:avLst/>
          </a:prstGeom>
        </p:spPr>
        <p:txBody>
          <a:bodyPr wrap="square" lIns="68588" tIns="34293" rIns="68588" bIns="34293">
            <a:spAutoFit/>
          </a:bodyPr>
          <a:lstStyle/>
          <a:p>
            <a:pPr marL="160756" indent="-160756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73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0756" indent="-160756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73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6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71821" y="1685594"/>
            <a:ext cx="3641820" cy="216174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3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услуг:</a:t>
            </a: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электроэнергии – 814,9 млн кВт ч</a:t>
            </a:r>
          </a:p>
          <a:p>
            <a:pPr algn="ctr"/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Подача воды –  776,6 тыс. </a:t>
            </a:r>
            <a:r>
              <a:rPr lang="ru-RU" sz="1013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куб.м</a:t>
            </a:r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Отвод сточных вод – 272,9 тыс. куб. м</a:t>
            </a: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71821" y="4203954"/>
            <a:ext cx="3641820" cy="120861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аварий за 1 полугодие 2024 год - </a:t>
            </a:r>
            <a:r>
              <a:rPr lang="ru-RU" sz="1500" b="1" u="sng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15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9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</a:t>
            </a:r>
            <a:r>
              <a:rPr lang="en-US" sz="9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инцидентов за 1 полугодие 2024 год - </a:t>
            </a:r>
            <a:r>
              <a:rPr lang="ru-RU" sz="1500" b="1" u="sng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9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457950" y="5726907"/>
            <a:ext cx="1543050" cy="273844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348101" y="673375"/>
            <a:ext cx="6184339" cy="286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 Основные показатели деятельности ТОО «</a:t>
            </a:r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Karabatan Utility Solutions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k-KZ" sz="1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1 полугодие 2024 года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26" name="Straight Connector 7"/>
          <p:cNvCxnSpPr/>
          <p:nvPr/>
        </p:nvCxnSpPr>
        <p:spPr>
          <a:xfrm>
            <a:off x="971600" y="1124744"/>
            <a:ext cx="6500464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313CCE-E9DD-466F-9645-6C612CA30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589421"/>
            <a:ext cx="1132634" cy="41151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ED02101-51E5-4057-8809-C94195437BAD}"/>
              </a:ext>
            </a:extLst>
          </p:cNvPr>
          <p:cNvSpPr/>
          <p:nvPr/>
        </p:nvSpPr>
        <p:spPr>
          <a:xfrm>
            <a:off x="5092438" y="1685593"/>
            <a:ext cx="3641820" cy="21617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3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финансово-экономические показатели</a:t>
            </a: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013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F91584E-09B7-440F-B98A-ACACF7878BC6}"/>
              </a:ext>
            </a:extLst>
          </p:cNvPr>
          <p:cNvSpPr/>
          <p:nvPr/>
        </p:nvSpPr>
        <p:spPr>
          <a:xfrm>
            <a:off x="5092438" y="4203953"/>
            <a:ext cx="3641820" cy="120861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качества, надежности и эффективности для ТОО </a:t>
            </a:r>
            <a:r>
              <a:rPr lang="en-US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KUS</a:t>
            </a:r>
            <a:r>
              <a:rPr lang="ru-RU" sz="101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утверждались</a:t>
            </a:r>
            <a:endParaRPr lang="ru-RU" sz="1013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9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3">
            <a:extLst>
              <a:ext uri="{FF2B5EF4-FFF2-40B4-BE49-F238E27FC236}">
                <a16:creationId xmlns:a16="http://schemas.microsoft.com/office/drawing/2014/main" id="{555830AA-8EBE-4C5A-84D2-925DB295E403}"/>
              </a:ext>
            </a:extLst>
          </p:cNvPr>
          <p:cNvGraphicFramePr>
            <a:graphicFrameLocks noGrp="1"/>
          </p:cNvGraphicFramePr>
          <p:nvPr/>
        </p:nvGraphicFramePr>
        <p:xfrm>
          <a:off x="5111806" y="1964205"/>
          <a:ext cx="3622452" cy="1851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6074">
                  <a:extLst>
                    <a:ext uri="{9D8B030D-6E8A-4147-A177-3AD203B41FA5}">
                      <a16:colId xmlns:a16="http://schemas.microsoft.com/office/drawing/2014/main" val="4122219189"/>
                    </a:ext>
                  </a:extLst>
                </a:gridCol>
                <a:gridCol w="996378">
                  <a:extLst>
                    <a:ext uri="{9D8B030D-6E8A-4147-A177-3AD203B41FA5}">
                      <a16:colId xmlns:a16="http://schemas.microsoft.com/office/drawing/2014/main" val="1716736795"/>
                    </a:ext>
                  </a:extLst>
                </a:gridCol>
              </a:tblGrid>
              <a:tr h="205740">
                <a:tc>
                  <a:txBody>
                    <a:bodyPr/>
                    <a:lstStyle/>
                    <a:p>
                      <a:r>
                        <a:rPr lang="ru-RU" sz="9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  <a:endParaRPr lang="ru-KZ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12 781 </a:t>
                      </a:r>
                      <a:endParaRPr lang="ru-KZ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394308503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Себестоимость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10 057 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48479606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ОАР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421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699525754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по реализации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43545371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Убытки от обесценения 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734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76765235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Восстановление обесценения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10 014 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473876075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Доход/ убыток от </a:t>
                      </a:r>
                      <a:r>
                        <a:rPr lang="ru-RU" sz="9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неоперационной</a:t>
                      </a:r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деят-ти</a:t>
                      </a:r>
                      <a:endParaRPr lang="ru-KZ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561</a:t>
                      </a:r>
                      <a:endParaRPr lang="ru-KZ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466140825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КПН</a:t>
                      </a:r>
                      <a:endParaRPr lang="ru-KZ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ru-KZ" sz="9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32968464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r>
                        <a:rPr lang="ru-RU" sz="900" b="1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Чистый доход</a:t>
                      </a:r>
                      <a:endParaRPr lang="ru-KZ" sz="90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12 037 </a:t>
                      </a:r>
                      <a:endParaRPr lang="ru-KZ" sz="900" b="1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91388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7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38357" y="1778753"/>
            <a:ext cx="8667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услуга по подаче воды оказывалась согласно тарифам, утвержденным приказом Департамента Комитета по регулированию естественных монополий, защите конкуренции и прав потребителей Министерства национальной экономики Республики Казахстан по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области.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0861" y="3450607"/>
            <a:ext cx="108216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70312" y="195140"/>
            <a:ext cx="7173200" cy="4571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Тарифы на услуги по подаче воды по распределительным сетям и по отводу и очистке сточных вод</a:t>
            </a: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E453D82-DA88-40A9-ACD7-4BE1D587D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174298"/>
              </p:ext>
            </p:extLst>
          </p:nvPr>
        </p:nvGraphicFramePr>
        <p:xfrm>
          <a:off x="628649" y="3057206"/>
          <a:ext cx="7634489" cy="2244002"/>
        </p:xfrm>
        <a:graphic>
          <a:graphicData uri="http://schemas.openxmlformats.org/drawingml/2006/table">
            <a:tbl>
              <a:tblPr/>
              <a:tblGrid>
                <a:gridCol w="2503191">
                  <a:extLst>
                    <a:ext uri="{9D8B030D-6E8A-4147-A177-3AD203B41FA5}">
                      <a16:colId xmlns:a16="http://schemas.microsoft.com/office/drawing/2014/main" val="3005342430"/>
                    </a:ext>
                  </a:extLst>
                </a:gridCol>
                <a:gridCol w="5131298">
                  <a:extLst>
                    <a:ext uri="{9D8B030D-6E8A-4147-A177-3AD203B41FA5}">
                      <a16:colId xmlns:a16="http://schemas.microsoft.com/office/drawing/2014/main" val="3187457723"/>
                    </a:ext>
                  </a:extLst>
                </a:gridCol>
              </a:tblGrid>
              <a:tr h="1073816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Тарифы, тенге  за 1м3 </a:t>
                      </a: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(Приказ ДКРЕМ по 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Атыр</a:t>
                      </a:r>
                      <a:r>
                        <a:rPr lang="kk-K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уской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области </a:t>
                      </a: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№22-ОД от 30.04.2024 г.)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22826"/>
                  </a:ext>
                </a:extLst>
              </a:tr>
              <a:tr h="564442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Срок действия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 1.01.2024 года по 31.07.2024 года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66828"/>
                  </a:ext>
                </a:extLst>
              </a:tr>
              <a:tr h="302872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Водоснабжение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2 792,19</a:t>
                      </a:r>
                      <a:endParaRPr lang="ru-K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2480712"/>
                  </a:ext>
                </a:extLst>
              </a:tr>
              <a:tr h="302872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Водоотведение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1 553,13</a:t>
                      </a:r>
                      <a:endParaRPr lang="ru-KZ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812883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E4A992-69B0-47E9-AEF5-128B4ABDB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05" y="74959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458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130571"/>
            <a:ext cx="7101192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Исполнение тарифной сметы на услуги по подаче воды по распределительным сетям за 1 полугодие 2024 года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A8A220-77DD-4CF5-9C17-2C207FD4C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3C9367A-39DC-4A5D-85C0-A5C899715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908459"/>
              </p:ext>
            </p:extLst>
          </p:nvPr>
        </p:nvGraphicFramePr>
        <p:xfrm>
          <a:off x="467544" y="836712"/>
          <a:ext cx="7776864" cy="5656800"/>
        </p:xfrm>
        <a:graphic>
          <a:graphicData uri="http://schemas.openxmlformats.org/drawingml/2006/table">
            <a:tbl>
              <a:tblPr/>
              <a:tblGrid>
                <a:gridCol w="607384">
                  <a:extLst>
                    <a:ext uri="{9D8B030D-6E8A-4147-A177-3AD203B41FA5}">
                      <a16:colId xmlns:a16="http://schemas.microsoft.com/office/drawing/2014/main" val="1579564009"/>
                    </a:ext>
                  </a:extLst>
                </a:gridCol>
                <a:gridCol w="2681839">
                  <a:extLst>
                    <a:ext uri="{9D8B030D-6E8A-4147-A177-3AD203B41FA5}">
                      <a16:colId xmlns:a16="http://schemas.microsoft.com/office/drawing/2014/main" val="2994095189"/>
                    </a:ext>
                  </a:extLst>
                </a:gridCol>
                <a:gridCol w="756895">
                  <a:extLst>
                    <a:ext uri="{9D8B030D-6E8A-4147-A177-3AD203B41FA5}">
                      <a16:colId xmlns:a16="http://schemas.microsoft.com/office/drawing/2014/main" val="2260684181"/>
                    </a:ext>
                  </a:extLst>
                </a:gridCol>
                <a:gridCol w="1338583">
                  <a:extLst>
                    <a:ext uri="{9D8B030D-6E8A-4147-A177-3AD203B41FA5}">
                      <a16:colId xmlns:a16="http://schemas.microsoft.com/office/drawing/2014/main" val="2147925212"/>
                    </a:ext>
                  </a:extLst>
                </a:gridCol>
                <a:gridCol w="1448379">
                  <a:extLst>
                    <a:ext uri="{9D8B030D-6E8A-4147-A177-3AD203B41FA5}">
                      <a16:colId xmlns:a16="http://schemas.microsoft.com/office/drawing/2014/main" val="593753306"/>
                    </a:ext>
                  </a:extLst>
                </a:gridCol>
                <a:gridCol w="943784">
                  <a:extLst>
                    <a:ext uri="{9D8B030D-6E8A-4147-A177-3AD203B41FA5}">
                      <a16:colId xmlns:a16="http://schemas.microsoft.com/office/drawing/2014/main" val="3173811845"/>
                    </a:ext>
                  </a:extLst>
                </a:gridCol>
              </a:tblGrid>
              <a:tr h="3935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Утвержденная ТС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 </a:t>
                      </a:r>
                      <a:b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полугодие 2024г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522036"/>
                  </a:ext>
                </a:extLst>
              </a:tr>
              <a:tr h="13117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280322"/>
                  </a:ext>
                </a:extLst>
              </a:tr>
              <a:tr h="3935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2 748 800,40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1 614 011,06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338789"/>
                  </a:ext>
                </a:extLst>
              </a:tr>
              <a:tr h="1930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1 170 488,36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665 306,60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196993"/>
                  </a:ext>
                </a:extLst>
              </a:tr>
              <a:tr h="17210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1 170 488,36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665 306,60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099626"/>
                  </a:ext>
                </a:extLst>
              </a:tr>
              <a:tr h="17210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1.1.1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796 564,72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460 444,92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42,2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160627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337 840,69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187 910,75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44,4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3463485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1.1.2.1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329 614,91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183 982,07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44,2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7987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1.1.2.2.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8 225,78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715,80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91,3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426153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1.1.2.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ru-KZ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3 212,88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10886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1.3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Топливо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18 821,81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3 380,17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82,0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814672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1.4.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Инструменты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2 073,91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100,0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37900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1.5.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Запасные части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15 187,23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13 570,77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10,6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0316547"/>
                  </a:ext>
                </a:extLst>
              </a:tr>
              <a:tr h="28333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на оплату труда, всего, в том числе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385 488,16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208 451,70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710431"/>
                  </a:ext>
                </a:extLst>
              </a:tr>
              <a:tr h="28998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335 150,59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179 544,96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46,4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783991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28 655,38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14 543,14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49,2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4617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10 054,52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5 386,35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46,4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44567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11 627,67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8 977,25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22,8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325035"/>
                  </a:ext>
                </a:extLst>
              </a:tr>
              <a:tr h="20408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Амортизация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1 013 963,78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597 617,95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41,1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562835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KZ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5 922,55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KZ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99504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178 860,10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136 712,25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23,6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1287586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Охрана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24 788,94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13 776,68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44,4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3453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 и ТБ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13 658,82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7 846,43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42,6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836868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Услуги связи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1 640,71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1 424,54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13,2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603890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.4.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Аварийно-спасательная служба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58 840,98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45 434,38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22,8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124769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.5.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Аренда транспорта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17 816,98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19 821,79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11,3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600195"/>
                  </a:ext>
                </a:extLst>
              </a:tr>
              <a:tr h="18504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.6.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Клининговые услуги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10 774,18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6 862,05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36,3  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931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599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717320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услуги по подаче воды по распределительным сетям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E21E3D35-A9C2-4E0B-BFBC-FE19CB97E2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352500"/>
              </p:ext>
            </p:extLst>
          </p:nvPr>
        </p:nvGraphicFramePr>
        <p:xfrm>
          <a:off x="467544" y="1484784"/>
          <a:ext cx="8424935" cy="5026365"/>
        </p:xfrm>
        <a:graphic>
          <a:graphicData uri="http://schemas.openxmlformats.org/drawingml/2006/table">
            <a:tbl>
              <a:tblPr/>
              <a:tblGrid>
                <a:gridCol w="658000">
                  <a:extLst>
                    <a:ext uri="{9D8B030D-6E8A-4147-A177-3AD203B41FA5}">
                      <a16:colId xmlns:a16="http://schemas.microsoft.com/office/drawing/2014/main" val="2840209723"/>
                    </a:ext>
                  </a:extLst>
                </a:gridCol>
                <a:gridCol w="2905324">
                  <a:extLst>
                    <a:ext uri="{9D8B030D-6E8A-4147-A177-3AD203B41FA5}">
                      <a16:colId xmlns:a16="http://schemas.microsoft.com/office/drawing/2014/main" val="118851211"/>
                    </a:ext>
                  </a:extLst>
                </a:gridCol>
                <a:gridCol w="819969">
                  <a:extLst>
                    <a:ext uri="{9D8B030D-6E8A-4147-A177-3AD203B41FA5}">
                      <a16:colId xmlns:a16="http://schemas.microsoft.com/office/drawing/2014/main" val="4183685330"/>
                    </a:ext>
                  </a:extLst>
                </a:gridCol>
                <a:gridCol w="1450132">
                  <a:extLst>
                    <a:ext uri="{9D8B030D-6E8A-4147-A177-3AD203B41FA5}">
                      <a16:colId xmlns:a16="http://schemas.microsoft.com/office/drawing/2014/main" val="627689512"/>
                    </a:ext>
                  </a:extLst>
                </a:gridCol>
                <a:gridCol w="1569078">
                  <a:extLst>
                    <a:ext uri="{9D8B030D-6E8A-4147-A177-3AD203B41FA5}">
                      <a16:colId xmlns:a16="http://schemas.microsoft.com/office/drawing/2014/main" val="4193968789"/>
                    </a:ext>
                  </a:extLst>
                </a:gridCol>
                <a:gridCol w="1022432">
                  <a:extLst>
                    <a:ext uri="{9D8B030D-6E8A-4147-A177-3AD203B41FA5}">
                      <a16:colId xmlns:a16="http://schemas.microsoft.com/office/drawing/2014/main" val="3819816168"/>
                    </a:ext>
                  </a:extLst>
                </a:gridCol>
              </a:tblGrid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.7.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Охр.природы, эмиссия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8 460,60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3 810,05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55,0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498989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Повышение квалификации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4 171,38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2 014,69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51,7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2188"/>
                  </a:ext>
                </a:extLst>
              </a:tr>
              <a:tr h="28047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.9.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Лицензии ПО и ТО информационных систем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9 513,71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6 367,56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33,1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48181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.10.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 оборудования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13 641,44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18 932,22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38,8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027556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.11.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Бак. Анализ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1 245,03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4 467,23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258,8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0866273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.12.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Коммунальные услуги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414,86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1 266,52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205,3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424675"/>
                  </a:ext>
                </a:extLst>
              </a:tr>
              <a:tr h="20574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.13.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13 892,47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4 688,12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66,3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481121"/>
                  </a:ext>
                </a:extLst>
              </a:tr>
              <a:tr h="2290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периода всего, в том числе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351 465,16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174 527,19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767578"/>
                  </a:ext>
                </a:extLst>
              </a:tr>
              <a:tr h="29170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Общие и административные расходы, всего: в том числе: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28 432,12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14 216,06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249462"/>
                  </a:ext>
                </a:extLst>
              </a:tr>
              <a:tr h="291705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административного персонала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25 488,23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12 744,12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50,0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444192"/>
                  </a:ext>
                </a:extLst>
              </a:tr>
              <a:tr h="28047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2 179,24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1 089,62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50,0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9028633"/>
                  </a:ext>
                </a:extLst>
              </a:tr>
              <a:tr h="2481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764,65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382,33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50,0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900617"/>
                  </a:ext>
                </a:extLst>
              </a:tr>
              <a:tr h="24814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Налоги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298 374,04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141 718,53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977583"/>
                  </a:ext>
                </a:extLst>
              </a:tr>
              <a:tr h="21897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 на имущество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298 374,04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141 718,53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52,5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601523"/>
                  </a:ext>
                </a:extLst>
              </a:tr>
              <a:tr h="1913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24 659,00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18 592,60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2867849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Эколог-ое Страхование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1 041,26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496,46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52,3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4136784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Канцелярские расходы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1 134,58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466,55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58,9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1043347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аудиторские, консультационные услуги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2 929,37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382,83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86,9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8871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.4.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услуги банка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7,84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140,52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1 692,4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57740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.5.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Обслуживание ОС и НМА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4 408,23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8 515,58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93,2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537630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.6.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подготовка кадров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4 311,14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-  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100,0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382200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.7.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страхование ГПО работодателя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287,15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68,05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76,3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205852"/>
                  </a:ext>
                </a:extLst>
              </a:tr>
              <a:tr h="18669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.8.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аренда офиса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10 027,85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6 853,53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31,7   </a:t>
                      </a:r>
                    </a:p>
                  </a:txBody>
                  <a:tcPr marL="5180" marR="5180" marT="51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574217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CF8F5B5-CE9B-4173-B046-7E2AD3893D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127084"/>
              </p:ext>
            </p:extLst>
          </p:nvPr>
        </p:nvGraphicFramePr>
        <p:xfrm>
          <a:off x="467543" y="866948"/>
          <a:ext cx="8424934" cy="617836"/>
        </p:xfrm>
        <a:graphic>
          <a:graphicData uri="http://schemas.openxmlformats.org/drawingml/2006/table">
            <a:tbl>
              <a:tblPr/>
              <a:tblGrid>
                <a:gridCol w="657999">
                  <a:extLst>
                    <a:ext uri="{9D8B030D-6E8A-4147-A177-3AD203B41FA5}">
                      <a16:colId xmlns:a16="http://schemas.microsoft.com/office/drawing/2014/main" val="873625558"/>
                    </a:ext>
                  </a:extLst>
                </a:gridCol>
                <a:gridCol w="2905325">
                  <a:extLst>
                    <a:ext uri="{9D8B030D-6E8A-4147-A177-3AD203B41FA5}">
                      <a16:colId xmlns:a16="http://schemas.microsoft.com/office/drawing/2014/main" val="2825010039"/>
                    </a:ext>
                  </a:extLst>
                </a:gridCol>
                <a:gridCol w="819969">
                  <a:extLst>
                    <a:ext uri="{9D8B030D-6E8A-4147-A177-3AD203B41FA5}">
                      <a16:colId xmlns:a16="http://schemas.microsoft.com/office/drawing/2014/main" val="3351537539"/>
                    </a:ext>
                  </a:extLst>
                </a:gridCol>
                <a:gridCol w="1450131">
                  <a:extLst>
                    <a:ext uri="{9D8B030D-6E8A-4147-A177-3AD203B41FA5}">
                      <a16:colId xmlns:a16="http://schemas.microsoft.com/office/drawing/2014/main" val="1055970510"/>
                    </a:ext>
                  </a:extLst>
                </a:gridCol>
                <a:gridCol w="1569077">
                  <a:extLst>
                    <a:ext uri="{9D8B030D-6E8A-4147-A177-3AD203B41FA5}">
                      <a16:colId xmlns:a16="http://schemas.microsoft.com/office/drawing/2014/main" val="298358460"/>
                    </a:ext>
                  </a:extLst>
                </a:gridCol>
                <a:gridCol w="1022433">
                  <a:extLst>
                    <a:ext uri="{9D8B030D-6E8A-4147-A177-3AD203B41FA5}">
                      <a16:colId xmlns:a16="http://schemas.microsoft.com/office/drawing/2014/main" val="3864560627"/>
                    </a:ext>
                  </a:extLst>
                </a:gridCol>
              </a:tblGrid>
              <a:tr h="442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Утвержденная ТС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 1 полугодие 2024г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%. 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554298"/>
                  </a:ext>
                </a:extLst>
              </a:tr>
              <a:tr h="17581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18" marR="4118" marT="411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694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0533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Arial Narrow" panose="020B0606020202030204" pitchFamily="34" charset="0"/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82451"/>
            <a:ext cx="7101192" cy="548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услуги по подаче воды по распределительным сетям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7E4832F-7F68-447A-952C-AAB4D5C0B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83276"/>
              </p:ext>
            </p:extLst>
          </p:nvPr>
        </p:nvGraphicFramePr>
        <p:xfrm>
          <a:off x="395536" y="955962"/>
          <a:ext cx="8177261" cy="838180"/>
        </p:xfrm>
        <a:graphic>
          <a:graphicData uri="http://schemas.openxmlformats.org/drawingml/2006/table">
            <a:tbl>
              <a:tblPr/>
              <a:tblGrid>
                <a:gridCol w="648072">
                  <a:extLst>
                    <a:ext uri="{9D8B030D-6E8A-4147-A177-3AD203B41FA5}">
                      <a16:colId xmlns:a16="http://schemas.microsoft.com/office/drawing/2014/main" val="2956951673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76365884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7458267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4238260676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398459511"/>
                    </a:ext>
                  </a:extLst>
                </a:gridCol>
                <a:gridCol w="976461">
                  <a:extLst>
                    <a:ext uri="{9D8B030D-6E8A-4147-A177-3AD203B41FA5}">
                      <a16:colId xmlns:a16="http://schemas.microsoft.com/office/drawing/2014/main" val="818111322"/>
                    </a:ext>
                  </a:extLst>
                </a:gridCol>
              </a:tblGrid>
              <a:tr h="667793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Утвержденная ТС</a:t>
                      </a:r>
                      <a:endParaRPr lang="kk-KZ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Фактические показатели за  1 полугодие 2024г 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25759"/>
                  </a:ext>
                </a:extLst>
              </a:tr>
              <a:tr h="17038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5" marR="2365" marT="23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27152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45CF90-0B28-4011-9191-B59E08F9A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E08A66D9-7A52-4357-896E-9BA9B28E6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327726"/>
              </p:ext>
            </p:extLst>
          </p:nvPr>
        </p:nvGraphicFramePr>
        <p:xfrm>
          <a:off x="395535" y="1817829"/>
          <a:ext cx="8176869" cy="3246030"/>
        </p:xfrm>
        <a:graphic>
          <a:graphicData uri="http://schemas.openxmlformats.org/drawingml/2006/table">
            <a:tbl>
              <a:tblPr/>
              <a:tblGrid>
                <a:gridCol w="638626">
                  <a:extLst>
                    <a:ext uri="{9D8B030D-6E8A-4147-A177-3AD203B41FA5}">
                      <a16:colId xmlns:a16="http://schemas.microsoft.com/office/drawing/2014/main" val="3841240954"/>
                    </a:ext>
                  </a:extLst>
                </a:gridCol>
                <a:gridCol w="2819779">
                  <a:extLst>
                    <a:ext uri="{9D8B030D-6E8A-4147-A177-3AD203B41FA5}">
                      <a16:colId xmlns:a16="http://schemas.microsoft.com/office/drawing/2014/main" val="2538152674"/>
                    </a:ext>
                  </a:extLst>
                </a:gridCol>
                <a:gridCol w="795826">
                  <a:extLst>
                    <a:ext uri="{9D8B030D-6E8A-4147-A177-3AD203B41FA5}">
                      <a16:colId xmlns:a16="http://schemas.microsoft.com/office/drawing/2014/main" val="3652590369"/>
                    </a:ext>
                  </a:extLst>
                </a:gridCol>
                <a:gridCol w="1407434">
                  <a:extLst>
                    <a:ext uri="{9D8B030D-6E8A-4147-A177-3AD203B41FA5}">
                      <a16:colId xmlns:a16="http://schemas.microsoft.com/office/drawing/2014/main" val="2406340920"/>
                    </a:ext>
                  </a:extLst>
                </a:gridCol>
                <a:gridCol w="1522878">
                  <a:extLst>
                    <a:ext uri="{9D8B030D-6E8A-4147-A177-3AD203B41FA5}">
                      <a16:colId xmlns:a16="http://schemas.microsoft.com/office/drawing/2014/main" val="3428058474"/>
                    </a:ext>
                  </a:extLst>
                </a:gridCol>
                <a:gridCol w="992326">
                  <a:extLst>
                    <a:ext uri="{9D8B030D-6E8A-4147-A177-3AD203B41FA5}">
                      <a16:colId xmlns:a16="http://schemas.microsoft.com/office/drawing/2014/main" val="1295240632"/>
                    </a:ext>
                  </a:extLst>
                </a:gridCol>
              </a:tblGrid>
              <a:tr h="2300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</a:t>
                      </a:r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.9.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амортизация ОС и НМА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511,58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1 669,07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226,3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9142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затрат на предоставление услуг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3 100 265,56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1 788 538,25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42,3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7072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Доход (РБА*СП)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448 957,47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379 796,93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15,4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358188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доходов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3 549 223,03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2 168 335,18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38,9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248306"/>
                  </a:ext>
                </a:extLst>
              </a:tr>
              <a:tr h="2247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Объем оказываемых услуг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1 271,13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776,57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38,9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7011373"/>
                  </a:ext>
                </a:extLst>
              </a:tr>
              <a:tr h="2875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VIII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Тариф (без налога НДС)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2 792,19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2 792,19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212685"/>
                  </a:ext>
                </a:extLst>
              </a:tr>
              <a:tr h="21228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Справочно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506303"/>
                  </a:ext>
                </a:extLst>
              </a:tr>
              <a:tr h="539088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Среднесписочная численность персонала, всего, в том числе: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104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111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833003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98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105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59709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6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6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46990"/>
                  </a:ext>
                </a:extLst>
              </a:tr>
              <a:tr h="35939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Среднесмесячная заработная плата, всего, в том числе: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314 861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314 861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153750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284 992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284 992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6680788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344 730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344 730   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109" marR="7109" marT="710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61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94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6264696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Исполнение тарифной сметы на услуги по отводу и очистке сточных вод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3A9323A-D095-4D58-9C00-5409EFB1D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489703"/>
              </p:ext>
            </p:extLst>
          </p:nvPr>
        </p:nvGraphicFramePr>
        <p:xfrm>
          <a:off x="395536" y="908719"/>
          <a:ext cx="8352928" cy="5654063"/>
        </p:xfrm>
        <a:graphic>
          <a:graphicData uri="http://schemas.openxmlformats.org/drawingml/2006/table">
            <a:tbl>
              <a:tblPr/>
              <a:tblGrid>
                <a:gridCol w="620858">
                  <a:extLst>
                    <a:ext uri="{9D8B030D-6E8A-4147-A177-3AD203B41FA5}">
                      <a16:colId xmlns:a16="http://schemas.microsoft.com/office/drawing/2014/main" val="1426180757"/>
                    </a:ext>
                  </a:extLst>
                </a:gridCol>
                <a:gridCol w="3066084">
                  <a:extLst>
                    <a:ext uri="{9D8B030D-6E8A-4147-A177-3AD203B41FA5}">
                      <a16:colId xmlns:a16="http://schemas.microsoft.com/office/drawing/2014/main" val="2649289053"/>
                    </a:ext>
                  </a:extLst>
                </a:gridCol>
                <a:gridCol w="823831">
                  <a:extLst>
                    <a:ext uri="{9D8B030D-6E8A-4147-A177-3AD203B41FA5}">
                      <a16:colId xmlns:a16="http://schemas.microsoft.com/office/drawing/2014/main" val="564882424"/>
                    </a:ext>
                  </a:extLst>
                </a:gridCol>
                <a:gridCol w="1310964">
                  <a:extLst>
                    <a:ext uri="{9D8B030D-6E8A-4147-A177-3AD203B41FA5}">
                      <a16:colId xmlns:a16="http://schemas.microsoft.com/office/drawing/2014/main" val="2851600872"/>
                    </a:ext>
                  </a:extLst>
                </a:gridCol>
                <a:gridCol w="1270370">
                  <a:extLst>
                    <a:ext uri="{9D8B030D-6E8A-4147-A177-3AD203B41FA5}">
                      <a16:colId xmlns:a16="http://schemas.microsoft.com/office/drawing/2014/main" val="325300933"/>
                    </a:ext>
                  </a:extLst>
                </a:gridCol>
                <a:gridCol w="1260821">
                  <a:extLst>
                    <a:ext uri="{9D8B030D-6E8A-4147-A177-3AD203B41FA5}">
                      <a16:colId xmlns:a16="http://schemas.microsoft.com/office/drawing/2014/main" val="3164028875"/>
                    </a:ext>
                  </a:extLst>
                </a:gridCol>
              </a:tblGrid>
              <a:tr h="3884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Утвержденная ТС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полугодие 2024г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Отклонения в %.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614223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2397045"/>
                  </a:ext>
                </a:extLst>
              </a:tr>
              <a:tr h="2589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603 316,73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555 621,64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583472"/>
                  </a:ext>
                </a:extLst>
              </a:tr>
              <a:tr h="19059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143 546,21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43 291,32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427071"/>
                  </a:ext>
                </a:extLst>
              </a:tr>
              <a:tr h="129479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143 546,21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43 291,32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69,8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867454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129 694,17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36 497,06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71,9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1884242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1.1.2.1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126 536,36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35 020,35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72,3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9977204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1.1.2.2.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3 157,81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188,92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94,0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4167880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1.1.2.3.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-  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1 287,79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6285852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1.1.3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Топливо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7 225,53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1 354,84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81,2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072152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1.1.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Инструменты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796,17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100,0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64902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1.5.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Запасные части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5 830,34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5 439,43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7504176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на оплату труда, всего, в том числе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189 784,15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125 071,02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787790"/>
                  </a:ext>
                </a:extLst>
              </a:tr>
              <a:tr h="28623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2.1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164 155,39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107 726,98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34,4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286686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2.2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14 035,29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8 725,89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37,8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1585331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2.3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4 924,66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3 231,81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34,4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72234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2.4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6 668,81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5 386,35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19,2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388016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Амортизация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115 749,11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115 749,11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535318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2 373,87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6700677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154 237,26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269 136,32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138327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Охрана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9 516,26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8 036,39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15,6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820217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 и ТБ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5 243,59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4 577,08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12,7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9453318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Услуги связи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629,87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830,98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31,9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986520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.4.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Аварийно-спасательная служба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22 588,92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18 210,97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19,4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7389324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.5.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Аренда транспорта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6 839,85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7 944,95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16,2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8142659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.6.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Клининговые услуги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4 136,18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2 750,44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33,5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543829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.7.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Охр.природы, эмиссия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3 248,01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1 527,14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53,0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1222223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.8.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Повышение квалификации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1 601,28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1 175,24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26,6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063823"/>
                  </a:ext>
                </a:extLst>
              </a:tr>
              <a:tr h="18265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.9.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Лицензии ПО и ТО информационных систем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3 652,29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3 714,41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1,7   </a:t>
                      </a:r>
                    </a:p>
                  </a:txBody>
                  <a:tcPr marL="4036" marR="4036" marT="4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6338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05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130571"/>
            <a:ext cx="6192688" cy="465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.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услуги по отводу и очистке сточных вод за 1 полугодие 2024 года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7D82CF-BC95-40C5-9C13-A233661AD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7119"/>
            <a:ext cx="1510178" cy="548680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3E5FAF6-546C-40C5-BC8A-E9EC14AB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395869"/>
              </p:ext>
            </p:extLst>
          </p:nvPr>
        </p:nvGraphicFramePr>
        <p:xfrm>
          <a:off x="107504" y="735767"/>
          <a:ext cx="8825380" cy="564535"/>
        </p:xfrm>
        <a:graphic>
          <a:graphicData uri="http://schemas.openxmlformats.org/drawingml/2006/table">
            <a:tbl>
              <a:tblPr/>
              <a:tblGrid>
                <a:gridCol w="648071">
                  <a:extLst>
                    <a:ext uri="{9D8B030D-6E8A-4147-A177-3AD203B41FA5}">
                      <a16:colId xmlns:a16="http://schemas.microsoft.com/office/drawing/2014/main" val="696669664"/>
                    </a:ext>
                  </a:extLst>
                </a:gridCol>
                <a:gridCol w="3236359">
                  <a:extLst>
                    <a:ext uri="{9D8B030D-6E8A-4147-A177-3AD203B41FA5}">
                      <a16:colId xmlns:a16="http://schemas.microsoft.com/office/drawing/2014/main" val="257895873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462728244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87965704"/>
                    </a:ext>
                  </a:extLst>
                </a:gridCol>
                <a:gridCol w="1513266">
                  <a:extLst>
                    <a:ext uri="{9D8B030D-6E8A-4147-A177-3AD203B41FA5}">
                      <a16:colId xmlns:a16="http://schemas.microsoft.com/office/drawing/2014/main" val="1648371240"/>
                    </a:ext>
                  </a:extLst>
                </a:gridCol>
                <a:gridCol w="1123428">
                  <a:extLst>
                    <a:ext uri="{9D8B030D-6E8A-4147-A177-3AD203B41FA5}">
                      <a16:colId xmlns:a16="http://schemas.microsoft.com/office/drawing/2014/main" val="3952068331"/>
                    </a:ext>
                  </a:extLst>
                </a:gridCol>
              </a:tblGrid>
              <a:tr h="409727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№</a:t>
                      </a:r>
                      <a:b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п/п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Утвержденая ТС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1 полугодие 2024г 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Отклонение в %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803893"/>
                  </a:ext>
                </a:extLst>
              </a:tr>
              <a:tr h="13895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408" marR="2408" marT="24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685907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9B4BC3D-3EA5-43C2-ADC5-4294BD3FFE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869085"/>
              </p:ext>
            </p:extLst>
          </p:nvPr>
        </p:nvGraphicFramePr>
        <p:xfrm>
          <a:off x="107504" y="1331567"/>
          <a:ext cx="8825381" cy="5479314"/>
        </p:xfrm>
        <a:graphic>
          <a:graphicData uri="http://schemas.openxmlformats.org/drawingml/2006/table">
            <a:tbl>
              <a:tblPr/>
              <a:tblGrid>
                <a:gridCol w="655974">
                  <a:extLst>
                    <a:ext uri="{9D8B030D-6E8A-4147-A177-3AD203B41FA5}">
                      <a16:colId xmlns:a16="http://schemas.microsoft.com/office/drawing/2014/main" val="747760535"/>
                    </a:ext>
                  </a:extLst>
                </a:gridCol>
                <a:gridCol w="3232458">
                  <a:extLst>
                    <a:ext uri="{9D8B030D-6E8A-4147-A177-3AD203B41FA5}">
                      <a16:colId xmlns:a16="http://schemas.microsoft.com/office/drawing/2014/main" val="298071003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50524765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1362749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492200390"/>
                    </a:ext>
                  </a:extLst>
                </a:gridCol>
                <a:gridCol w="1120525">
                  <a:extLst>
                    <a:ext uri="{9D8B030D-6E8A-4147-A177-3AD203B41FA5}">
                      <a16:colId xmlns:a16="http://schemas.microsoft.com/office/drawing/2014/main" val="453324708"/>
                    </a:ext>
                  </a:extLst>
                </a:gridCol>
              </a:tblGrid>
              <a:tr h="21236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.10.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 оборудования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5 236,92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7 588,40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44,9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67551"/>
                  </a:ext>
                </a:extLst>
              </a:tr>
              <a:tr h="1449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Бак. Анализ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477,96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1 790,55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274,6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9554865"/>
                  </a:ext>
                </a:extLst>
              </a:tr>
              <a:tr h="1449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.13.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Коммунальные услуги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159,25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738,80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363,9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339803"/>
                  </a:ext>
                </a:extLst>
              </a:tr>
              <a:tr h="1449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.14.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5 333,29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1 879,09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64,8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275034"/>
                  </a:ext>
                </a:extLst>
              </a:tr>
              <a:tr h="14491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.15.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Утилизация отходов </a:t>
                      </a:r>
                    </a:p>
                  </a:txBody>
                  <a:tcPr marL="3541" marR="3541" marT="3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85 573,59   </a:t>
                      </a:r>
                    </a:p>
                  </a:txBody>
                  <a:tcPr marL="3541" marR="3541" marT="3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208 371,85   </a:t>
                      </a:r>
                    </a:p>
                  </a:txBody>
                  <a:tcPr marL="3541" marR="3541" marT="35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143,5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956506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периода всего, в том числе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134 700,52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84 123,66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0462022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Общие и административные расходы, всего: в том числе: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10 914,34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5 439,17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699264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административного персонала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9 784,26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4 874,13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50,2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417079"/>
                  </a:ext>
                </a:extLst>
              </a:tr>
              <a:tr h="1747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836,55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418,28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50,0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1570408"/>
                  </a:ext>
                </a:extLst>
              </a:tr>
              <a:tr h="1747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293,53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146,77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50,0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422356"/>
                  </a:ext>
                </a:extLst>
              </a:tr>
              <a:tr h="17477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Налоги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114 314,81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68 234,05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053812"/>
                  </a:ext>
                </a:extLst>
              </a:tr>
              <a:tr h="1684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налог на имущество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114 314,81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68 234,05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40,3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3498996"/>
                  </a:ext>
                </a:extLst>
              </a:tr>
              <a:tr h="12738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расходы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9 471,37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10 450,44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623923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.3.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Эколог-ое Страхование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399,74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198,99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50,2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69344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.4.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Канцелярские расходы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435,56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272,15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37,5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516289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.7.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аудиторские, консультационные услуги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1 124,58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223,32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80,1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1149783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.8.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услуги банка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7,84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81,97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945,6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8056293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.9.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Обслуживание ОС и НМА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1 692,31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4 967,42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193,5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591246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.10.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подготовка кадров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1 655,04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-  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100,0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477155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страхование ГПО работодателя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110,23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39,69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64,0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6601894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.12.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аренда офиса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3 849,67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3 997,89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3,9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555563"/>
                  </a:ext>
                </a:extLst>
              </a:tr>
              <a:tr h="131493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K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.13.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амортизация ОС и НМА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196,40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669,00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240,6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1189561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III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затрат на предоставление услуг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738 017,25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639 745,31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13,3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7293733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IV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Доход (РБА*СП)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215 902,55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2658429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Всего доходов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738 017,25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423 842,76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42,6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713193"/>
                  </a:ext>
                </a:extLst>
              </a:tr>
              <a:tr h="1643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Объем оказываемых услуг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м3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475,18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272,90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                       42,6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9442134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VIII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Тариф (без налога на добавленную стоимость)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тенге/м3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1 553,13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1 553,13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6874573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Справочное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9650956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Среднесписочная численность персонала, всего, в том числе: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50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207657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48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63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6157978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человек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4257670"/>
                  </a:ext>
                </a:extLst>
              </a:tr>
              <a:tr h="205457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Среднесмесячная заработная плата, всего, в том числе: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314 861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314 861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5121126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.1.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Производственный персонал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284 992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284 992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2437307"/>
                  </a:ext>
                </a:extLst>
              </a:tr>
              <a:tr h="102730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.2.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Административный персонал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тенге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344 730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344 730   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41" marR="3541" marT="35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74150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249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28A88C-7CEA-48C5-A21B-00B61BCF1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838C81-44EA-4E00-96E7-F4A5C0DFB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3034"/>
            <a:ext cx="1505843" cy="5486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5D3725-1A49-49C7-88EC-25AE754A3EB8}"/>
              </a:ext>
            </a:extLst>
          </p:cNvPr>
          <p:cNvSpPr txBox="1"/>
          <p:nvPr/>
        </p:nvSpPr>
        <p:spPr>
          <a:xfrm>
            <a:off x="1876726" y="218309"/>
            <a:ext cx="672772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Исполнение инвестиционной программы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234ADBB4-5AB5-42C0-BCA1-F828C0832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055136"/>
              </p:ext>
            </p:extLst>
          </p:nvPr>
        </p:nvGraphicFramePr>
        <p:xfrm>
          <a:off x="359532" y="1340768"/>
          <a:ext cx="8316924" cy="1944216"/>
        </p:xfrm>
        <a:graphic>
          <a:graphicData uri="http://schemas.openxmlformats.org/drawingml/2006/table">
            <a:tbl>
              <a:tblPr/>
              <a:tblGrid>
                <a:gridCol w="659671">
                  <a:extLst>
                    <a:ext uri="{9D8B030D-6E8A-4147-A177-3AD203B41FA5}">
                      <a16:colId xmlns:a16="http://schemas.microsoft.com/office/drawing/2014/main" val="917084100"/>
                    </a:ext>
                  </a:extLst>
                </a:gridCol>
                <a:gridCol w="3988469">
                  <a:extLst>
                    <a:ext uri="{9D8B030D-6E8A-4147-A177-3AD203B41FA5}">
                      <a16:colId xmlns:a16="http://schemas.microsoft.com/office/drawing/2014/main" val="3517429095"/>
                    </a:ext>
                  </a:extLst>
                </a:gridCol>
                <a:gridCol w="761158">
                  <a:extLst>
                    <a:ext uri="{9D8B030D-6E8A-4147-A177-3AD203B41FA5}">
                      <a16:colId xmlns:a16="http://schemas.microsoft.com/office/drawing/2014/main" val="677780035"/>
                    </a:ext>
                  </a:extLst>
                </a:gridCol>
                <a:gridCol w="1453813">
                  <a:extLst>
                    <a:ext uri="{9D8B030D-6E8A-4147-A177-3AD203B41FA5}">
                      <a16:colId xmlns:a16="http://schemas.microsoft.com/office/drawing/2014/main" val="3855198645"/>
                    </a:ext>
                  </a:extLst>
                </a:gridCol>
                <a:gridCol w="1453813">
                  <a:extLst>
                    <a:ext uri="{9D8B030D-6E8A-4147-A177-3AD203B41FA5}">
                      <a16:colId xmlns:a16="http://schemas.microsoft.com/office/drawing/2014/main" val="568678644"/>
                    </a:ext>
                  </a:extLst>
                </a:gridCol>
              </a:tblGrid>
              <a:tr h="7290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мероприятий инвестиционной программы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измерений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Утвержденые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данные Департаментом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1 полугодие 2024г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469270"/>
                  </a:ext>
                </a:extLst>
              </a:tr>
              <a:tr h="729081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Установка водоподготовки и очистки стоков, 2-ая очередь. 1 этап.  (Проектная работа)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KZ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1 383 793,62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*</a:t>
                      </a:r>
                      <a:r>
                        <a:rPr lang="ru-KZ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                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997795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Внешнее водоснабжение, 2-ая очередь                  (Проектная работа)</a:t>
                      </a: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KZ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79 127,63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*</a:t>
                      </a:r>
                      <a:endParaRPr lang="ru-KZ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6429" marR="6429" marT="64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75931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ECE2331-AA43-4ABB-8AAE-578A24AE7F58}"/>
              </a:ext>
            </a:extLst>
          </p:cNvPr>
          <p:cNvSpPr txBox="1"/>
          <p:nvPr/>
        </p:nvSpPr>
        <p:spPr>
          <a:xfrm>
            <a:off x="359531" y="809078"/>
            <a:ext cx="85928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Инвестиционная программа на услуги по подаче воды по распределительным сетям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B9A793-2584-479B-829C-C2D3FB3F566D}"/>
              </a:ext>
            </a:extLst>
          </p:cNvPr>
          <p:cNvSpPr txBox="1"/>
          <p:nvPr/>
        </p:nvSpPr>
        <p:spPr>
          <a:xfrm>
            <a:off x="611560" y="3504103"/>
            <a:ext cx="81729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Инвестиционная программа на услуги по отводу и очистке сточных вод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id="{9AFB1082-7B0B-460F-9A2C-0EA84993D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816201"/>
              </p:ext>
            </p:extLst>
          </p:nvPr>
        </p:nvGraphicFramePr>
        <p:xfrm>
          <a:off x="359531" y="3934199"/>
          <a:ext cx="8316924" cy="1507328"/>
        </p:xfrm>
        <a:graphic>
          <a:graphicData uri="http://schemas.openxmlformats.org/drawingml/2006/table">
            <a:tbl>
              <a:tblPr/>
              <a:tblGrid>
                <a:gridCol w="701147">
                  <a:extLst>
                    <a:ext uri="{9D8B030D-6E8A-4147-A177-3AD203B41FA5}">
                      <a16:colId xmlns:a16="http://schemas.microsoft.com/office/drawing/2014/main" val="1281199819"/>
                    </a:ext>
                  </a:extLst>
                </a:gridCol>
                <a:gridCol w="3954739">
                  <a:extLst>
                    <a:ext uri="{9D8B030D-6E8A-4147-A177-3AD203B41FA5}">
                      <a16:colId xmlns:a16="http://schemas.microsoft.com/office/drawing/2014/main" val="1079168071"/>
                    </a:ext>
                  </a:extLst>
                </a:gridCol>
                <a:gridCol w="716290">
                  <a:extLst>
                    <a:ext uri="{9D8B030D-6E8A-4147-A177-3AD203B41FA5}">
                      <a16:colId xmlns:a16="http://schemas.microsoft.com/office/drawing/2014/main" val="481699355"/>
                    </a:ext>
                  </a:extLst>
                </a:gridCol>
                <a:gridCol w="1432580">
                  <a:extLst>
                    <a:ext uri="{9D8B030D-6E8A-4147-A177-3AD203B41FA5}">
                      <a16:colId xmlns:a16="http://schemas.microsoft.com/office/drawing/2014/main" val="99289236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137595268"/>
                    </a:ext>
                  </a:extLst>
                </a:gridCol>
              </a:tblGrid>
              <a:tr h="7100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мероприятий инвестиционной программы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измерений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Утвержденые данные Департаментом 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Фактические показатели за 1 полугодие 2024г 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0824793"/>
                  </a:ext>
                </a:extLst>
              </a:tr>
              <a:tr h="797266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Пруд-испаритель  (Проектная работа)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111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K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776,03</a:t>
                      </a: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*</a:t>
                      </a:r>
                      <a:endParaRPr lang="ru-K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4" marR="6854" marT="68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43801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BBA3ED7-833B-4418-A321-E9D5BA42ADF6}"/>
              </a:ext>
            </a:extLst>
          </p:cNvPr>
          <p:cNvSpPr txBox="1"/>
          <p:nvPr/>
        </p:nvSpPr>
        <p:spPr>
          <a:xfrm>
            <a:off x="359531" y="5872818"/>
            <a:ext cx="790379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dirty="0"/>
              <a:t>*</a:t>
            </a:r>
            <a:r>
              <a:rPr lang="ru-RU" sz="105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Акты выполненных работ по инвестиционной программе будут подписываться во втором полугодии 2024 года</a:t>
            </a:r>
          </a:p>
        </p:txBody>
      </p:sp>
    </p:spTree>
    <p:extLst>
      <p:ext uri="{BB962C8B-B14F-4D97-AF65-F5344CB8AC3E}">
        <p14:creationId xmlns:p14="http://schemas.microsoft.com/office/powerpoint/2010/main" val="1683555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5488" y="1036656"/>
            <a:ext cx="8667285" cy="2923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1 полугодии 2024 года из основных событий можно отметить следующие:</a:t>
            </a: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07704" y="162577"/>
            <a:ext cx="4680520" cy="4571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 </a:t>
            </a:r>
            <a:r>
              <a:rPr lang="kk-KZ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1 полугодие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2024 года </a:t>
            </a: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5488" y="2203123"/>
            <a:ext cx="8278960" cy="26377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 итогам 1 полугодия 2024 года тарифная смета исполнена не менее чем на 50%. </a:t>
            </a:r>
          </a:p>
          <a:p>
            <a:pPr marL="28575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 итогам 1 полугодия 2024 года по регулируемым услугам по отводу и очистке сточных вод понесены убытки в размере – 215 902тыс.тг. Основными причинами отклонения являются увеличение численности и увеличение затрат на утилизацию отходов. 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Фактическая численность производственного персонала  увеличен с 146 до 168 человек по всем видам регулируемых услуг (нормативная численность 245 человек) .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82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63689" y="168866"/>
            <a:ext cx="6912768" cy="5078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VII </a:t>
            </a:r>
            <a:r>
              <a:rPr lang="ru-RU" sz="13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перспективах деятельности (планы развития), в том числе возможных изменениях тарифов:</a:t>
            </a: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97497" y="1772816"/>
            <a:ext cx="8278960" cy="23145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just">
              <a:lnSpc>
                <a:spcPct val="150000"/>
              </a:lnSpc>
              <a:buSzPct val="130000"/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Товарищество с ограниченной ответственностью «</a:t>
            </a:r>
            <a:r>
              <a:rPr lang="ru-RU" sz="1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Karаbatan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Utility Solutions» уведомляет Вас о том, что приказом Департамента Комитета по регулированию естественных монополий МНЭ РК по  Атырауской области от 11 июля 2024 года за №35-ОД утвержден тариф на регулируемые услуги по подаче воды по распределительным сетям в размере – 3 178,86 тенге за 1м3 без НДС.</a:t>
            </a:r>
          </a:p>
          <a:p>
            <a:pPr lvl="0" algn="just">
              <a:lnSpc>
                <a:spcPct val="150000"/>
              </a:lnSpc>
              <a:buSzPct val="130000"/>
            </a:pP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Вышеуказанный тариф Товарищества вводится в действия с 1 августа 2024 года.</a:t>
            </a:r>
          </a:p>
          <a:p>
            <a:pPr marL="285750" lvl="0" indent="-285750" algn="just">
              <a:lnSpc>
                <a:spcPct val="150000"/>
              </a:lnSpc>
              <a:buSzPct val="130000"/>
              <a:buFont typeface="Arial" panose="020B0604020202020204" pitchFamily="34" charset="0"/>
              <a:buChar char="•"/>
            </a:pP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156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155635"/>
            <a:ext cx="1944217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11761" y="3185550"/>
            <a:ext cx="4674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just">
              <a:buSzPct val="13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СПАСИБО ЗА ВНИМАНИЕ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81A47D-A508-4779-92F4-BC38EFDB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31314"/>
            <a:ext cx="1510178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998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34065</TotalTime>
  <Words>3271</Words>
  <Application>Microsoft Office PowerPoint</Application>
  <PresentationFormat>Экран (4:3)</PresentationFormat>
  <Paragraphs>938</Paragraphs>
  <Slides>14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7" baseType="lpstr">
      <vt:lpstr>Arial</vt:lpstr>
      <vt:lpstr>Arial Narrow</vt:lpstr>
      <vt:lpstr>Arvo</vt:lpstr>
      <vt:lpstr>Calibri</vt:lpstr>
      <vt:lpstr>Calibri Light</vt:lpstr>
      <vt:lpstr>Century Gothic</vt:lpstr>
      <vt:lpstr>PT Serif Pro Extended (Заголовки)</vt:lpstr>
      <vt:lpstr>Roboto Light</vt:lpstr>
      <vt:lpstr>Times New Roman</vt:lpstr>
      <vt:lpstr>Wingdings</vt:lpstr>
      <vt:lpstr>Wingdings 3</vt:lpstr>
      <vt:lpstr>Тема Office</vt:lpstr>
      <vt:lpstr>Легкий дым</vt:lpstr>
      <vt:lpstr>ТОО «Karabatan Utility Solutions»  Отчет перед потребителями и иными заинтересованными лицами в форме публичного слушания за 1 полугодие 2024 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(II-ЧАСТЬ)  по итогам деятельности ДЗО АО «КазМунайГаз-ПМ» (ТОО «АНПЗ», ТОО «ПНХЗ», ТОО «ПКОП», ТОО «ҚазМұнайГаз Өнімдері», АО «KPI», ТОО «СП Caspi Bitum», ТОО «ПХСНГ», ТОО «КМГ-Аэро») за истекший отчетный период квартал/год и задачи на следующий квартал/год, статус реализации действующих программ</dc:title>
  <dc:creator>Друзь Елена Сергеевна</dc:creator>
  <cp:lastModifiedBy>Мади Ихласов</cp:lastModifiedBy>
  <cp:revision>1745</cp:revision>
  <cp:lastPrinted>2024-07-26T09:57:11Z</cp:lastPrinted>
  <dcterms:created xsi:type="dcterms:W3CDTF">2015-03-04T12:29:32Z</dcterms:created>
  <dcterms:modified xsi:type="dcterms:W3CDTF">2024-07-26T12:14:50Z</dcterms:modified>
</cp:coreProperties>
</file>