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59" r:id="rId1"/>
    <p:sldMasterId id="2147483871" r:id="rId2"/>
  </p:sldMasterIdLst>
  <p:notesMasterIdLst>
    <p:notesMasterId r:id="rId17"/>
  </p:notesMasterIdLst>
  <p:handoutMasterIdLst>
    <p:handoutMasterId r:id="rId18"/>
  </p:handoutMasterIdLst>
  <p:sldIdLst>
    <p:sldId id="264" r:id="rId3"/>
    <p:sldId id="313" r:id="rId4"/>
    <p:sldId id="309" r:id="rId5"/>
    <p:sldId id="324" r:id="rId6"/>
    <p:sldId id="278" r:id="rId7"/>
    <p:sldId id="279" r:id="rId8"/>
    <p:sldId id="316" r:id="rId9"/>
    <p:sldId id="318" r:id="rId10"/>
    <p:sldId id="319" r:id="rId11"/>
    <p:sldId id="320" r:id="rId12"/>
    <p:sldId id="322" r:id="rId13"/>
    <p:sldId id="326" r:id="rId14"/>
    <p:sldId id="293" r:id="rId15"/>
    <p:sldId id="321" r:id="rId16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Друзь Елена Сергеевна" initials="ДЕС" lastIdx="28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C0066"/>
    <a:srgbClr val="020764"/>
    <a:srgbClr val="042A62"/>
    <a:srgbClr val="008000"/>
    <a:srgbClr val="FFFFCC"/>
    <a:srgbClr val="920000"/>
    <a:srgbClr val="006600"/>
    <a:srgbClr val="043562"/>
    <a:srgbClr val="000066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740" autoAdjust="0"/>
    <p:restoredTop sz="96510" autoAdjust="0"/>
  </p:normalViewPr>
  <p:slideViewPr>
    <p:cSldViewPr>
      <p:cViewPr varScale="1">
        <p:scale>
          <a:sx n="109" d="100"/>
          <a:sy n="109" d="100"/>
        </p:scale>
        <p:origin x="2184" y="96"/>
      </p:cViewPr>
      <p:guideLst>
        <p:guide orient="horz" pos="2160"/>
        <p:guide pos="2880"/>
        <p:guide/>
      </p:guideLst>
    </p:cSldViewPr>
  </p:slideViewPr>
  <p:outlineViewPr>
    <p:cViewPr>
      <p:scale>
        <a:sx n="33" d="100"/>
        <a:sy n="33" d="100"/>
      </p:scale>
      <p:origin x="0" y="1142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90" d="100"/>
          <a:sy n="90" d="100"/>
        </p:scale>
        <p:origin x="3714" y="72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4"/>
            <a:ext cx="2946400" cy="496888"/>
          </a:xfrm>
          <a:prstGeom prst="rect">
            <a:avLst/>
          </a:prstGeom>
        </p:spPr>
        <p:txBody>
          <a:bodyPr vert="horz" lIns="91439" tIns="45719" rIns="91439" bIns="45719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9" y="4"/>
            <a:ext cx="2946400" cy="496888"/>
          </a:xfrm>
          <a:prstGeom prst="rect">
            <a:avLst/>
          </a:prstGeom>
        </p:spPr>
        <p:txBody>
          <a:bodyPr vert="horz" lIns="91439" tIns="45719" rIns="91439" bIns="45719" rtlCol="0"/>
          <a:lstStyle>
            <a:lvl1pPr algn="r">
              <a:defRPr sz="1200"/>
            </a:lvl1pPr>
          </a:lstStyle>
          <a:p>
            <a:fld id="{186D6F55-A11F-4DDC-9D20-EEA9A283C8C7}" type="datetimeFigureOut">
              <a:rPr lang="ru-RU" smtClean="0"/>
              <a:t>23.04.2026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9754"/>
            <a:ext cx="2946400" cy="496888"/>
          </a:xfrm>
          <a:prstGeom prst="rect">
            <a:avLst/>
          </a:prstGeom>
        </p:spPr>
        <p:txBody>
          <a:bodyPr vert="horz" lIns="91439" tIns="45719" rIns="91439" bIns="45719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9" y="9429754"/>
            <a:ext cx="2946400" cy="496888"/>
          </a:xfrm>
          <a:prstGeom prst="rect">
            <a:avLst/>
          </a:prstGeom>
        </p:spPr>
        <p:txBody>
          <a:bodyPr vert="horz" lIns="91439" tIns="45719" rIns="91439" bIns="45719" rtlCol="0" anchor="b"/>
          <a:lstStyle>
            <a:lvl1pPr algn="r">
              <a:defRPr sz="1200"/>
            </a:lvl1pPr>
          </a:lstStyle>
          <a:p>
            <a:fld id="{2605430A-D751-4BB0-8CE8-FD9303CA56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98100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5" y="0"/>
            <a:ext cx="2945659" cy="496412"/>
          </a:xfrm>
          <a:prstGeom prst="rect">
            <a:avLst/>
          </a:prstGeom>
        </p:spPr>
        <p:txBody>
          <a:bodyPr vert="horz" lIns="90872" tIns="45435" rIns="90872" bIns="45435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8" y="0"/>
            <a:ext cx="2945659" cy="496412"/>
          </a:xfrm>
          <a:prstGeom prst="rect">
            <a:avLst/>
          </a:prstGeom>
        </p:spPr>
        <p:txBody>
          <a:bodyPr vert="horz" lIns="90872" tIns="45435" rIns="90872" bIns="45435" rtlCol="0"/>
          <a:lstStyle>
            <a:lvl1pPr algn="r">
              <a:defRPr sz="1200"/>
            </a:lvl1pPr>
          </a:lstStyle>
          <a:p>
            <a:fld id="{D68D9B8D-DF36-499C-8990-550C33EE2CD4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872" tIns="45435" rIns="90872" bIns="45435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10"/>
            <a:ext cx="5438140" cy="4467701"/>
          </a:xfrm>
          <a:prstGeom prst="rect">
            <a:avLst/>
          </a:prstGeom>
        </p:spPr>
        <p:txBody>
          <a:bodyPr vert="horz" lIns="90872" tIns="45435" rIns="90872" bIns="45435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5" y="9430091"/>
            <a:ext cx="2945659" cy="496412"/>
          </a:xfrm>
          <a:prstGeom prst="rect">
            <a:avLst/>
          </a:prstGeom>
        </p:spPr>
        <p:txBody>
          <a:bodyPr vert="horz" lIns="90872" tIns="45435" rIns="90872" bIns="45435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8" y="9430091"/>
            <a:ext cx="2945659" cy="496412"/>
          </a:xfrm>
          <a:prstGeom prst="rect">
            <a:avLst/>
          </a:prstGeom>
        </p:spPr>
        <p:txBody>
          <a:bodyPr vert="horz" lIns="90872" tIns="45435" rIns="90872" bIns="45435" rtlCol="0" anchor="b"/>
          <a:lstStyle>
            <a:lvl1pPr algn="r">
              <a:defRPr sz="1200"/>
            </a:lvl1pPr>
          </a:lstStyle>
          <a:p>
            <a:fld id="{2BBFE662-F22C-4A05-BDEB-E91158B9B8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2635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Shape 181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Shape 182"/>
          <p:cNvSpPr txBox="1">
            <a:spLocks noGrp="1"/>
          </p:cNvSpPr>
          <p:nvPr>
            <p:ph type="body" idx="1"/>
          </p:nvPr>
        </p:nvSpPr>
        <p:spPr>
          <a:xfrm>
            <a:off x="679768" y="4715158"/>
            <a:ext cx="5438139" cy="4466987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4799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259138" y="511175"/>
            <a:ext cx="3422650" cy="25685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994117" y="3251879"/>
            <a:ext cx="8162425" cy="3200471"/>
          </a:xfrm>
        </p:spPr>
        <p:txBody>
          <a:bodyPr/>
          <a:lstStyle/>
          <a:p>
            <a:pPr algn="just"/>
            <a:endParaRPr lang="ru-RU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D9428-2B7A-42EA-BB9D-CE96CA7DCC0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95879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257550" y="511175"/>
            <a:ext cx="3425825" cy="25685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994117" y="3251879"/>
            <a:ext cx="8162425" cy="3200471"/>
          </a:xfrm>
        </p:spPr>
        <p:txBody>
          <a:bodyPr/>
          <a:lstStyle/>
          <a:p>
            <a:pPr algn="just"/>
            <a:endParaRPr lang="ru-RU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D9428-2B7A-42EA-BB9D-CE96CA7DCC0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52375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BFE662-F22C-4A05-BDEB-E91158B9B821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269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BFE662-F22C-4A05-BDEB-E91158B9B821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46758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BFE662-F22C-4A05-BDEB-E91158B9B821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78133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BFE662-F22C-4A05-BDEB-E91158B9B821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24984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BFE662-F22C-4A05-BDEB-E91158B9B821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32637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BFE662-F22C-4A05-BDEB-E91158B9B821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05576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BFE662-F22C-4A05-BDEB-E91158B9B821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4367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1385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3473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589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35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922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73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86487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3811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3598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7123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7455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1910" y="2514601"/>
            <a:ext cx="6686549" cy="2262781"/>
          </a:xfrm>
        </p:spPr>
        <p:txBody>
          <a:bodyPr anchor="b">
            <a:normAutofit/>
          </a:bodyPr>
          <a:lstStyle>
            <a:lvl1pPr>
              <a:defRPr sz="405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1910" y="4777380"/>
            <a:ext cx="668654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1"/>
            <a:ext cx="1308489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4529541"/>
            <a:ext cx="584825" cy="365125"/>
          </a:xfrm>
        </p:spPr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0124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4694" y="624110"/>
            <a:ext cx="6683765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1909" y="2133600"/>
            <a:ext cx="668655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78713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2058750"/>
            <a:ext cx="6686549" cy="1468800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3530129"/>
            <a:ext cx="6686549" cy="8604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1781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244140"/>
            <a:ext cx="584825" cy="365125"/>
          </a:xfrm>
        </p:spPr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9113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1909" y="2133600"/>
            <a:ext cx="3235398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93060" y="2126222"/>
            <a:ext cx="3235398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4/23/2026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787783"/>
            <a:ext cx="584825" cy="365125"/>
          </a:xfrm>
        </p:spPr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1364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4530" y="1972703"/>
            <a:ext cx="2994549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1909" y="2548966"/>
            <a:ext cx="3257170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29972" y="1969475"/>
            <a:ext cx="2999251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75218" y="2545738"/>
            <a:ext cx="3254006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4/23/2026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787783"/>
            <a:ext cx="584825" cy="365125"/>
          </a:xfrm>
        </p:spPr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8068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4/23/2026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37806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4/23/2026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3094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46088"/>
            <a:ext cx="2628899" cy="976312"/>
          </a:xfrm>
        </p:spPr>
        <p:txBody>
          <a:bodyPr anchor="b"/>
          <a:lstStyle>
            <a:lvl1pPr algn="l">
              <a:defRPr sz="15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259" y="446089"/>
            <a:ext cx="38862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1598613"/>
            <a:ext cx="2628899" cy="4262436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4/23/2026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83571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800600"/>
            <a:ext cx="6686550" cy="566738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1909" y="634965"/>
            <a:ext cx="668655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367338"/>
            <a:ext cx="6686550" cy="493712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4/23/2026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59183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609600"/>
            <a:ext cx="6686549" cy="311704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1781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244140"/>
            <a:ext cx="584825" cy="365125"/>
          </a:xfrm>
        </p:spPr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3320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7462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56259" y="3505200"/>
            <a:ext cx="5652416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31781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244140"/>
            <a:ext cx="584825" cy="365125"/>
          </a:xfrm>
        </p:spPr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850739" y="648005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36139" y="2905306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99796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2438401"/>
            <a:ext cx="6686550" cy="2724845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4/23/2026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047915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137462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4/23/2026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1850739" y="648005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36139" y="2905306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6705266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627407"/>
            <a:ext cx="6686549" cy="2880020"/>
          </a:xfrm>
        </p:spPr>
        <p:txBody>
          <a:bodyPr anchor="ctr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4/23/2026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4916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94585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1109" y="627406"/>
            <a:ext cx="16557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1909" y="627406"/>
            <a:ext cx="485775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28393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>
            <a:off x="7544482" y="877033"/>
            <a:ext cx="1299300" cy="577200"/>
          </a:xfrm>
          <a:prstGeom prst="triangle">
            <a:avLst>
              <a:gd name="adj" fmla="val 32425"/>
            </a:avLst>
          </a:prstGeom>
          <a:solidFill>
            <a:srgbClr val="263248"/>
          </a:solidFill>
          <a:ln>
            <a:noFill/>
          </a:ln>
        </p:spPr>
        <p:txBody>
          <a:bodyPr lIns="91421" tIns="91421" rIns="91421" bIns="91421" anchor="ctr" anchorCtr="0">
            <a:noAutofit/>
          </a:bodyPr>
          <a:lstStyle/>
          <a:p>
            <a:pPr defTabSz="685749"/>
            <a:endParaRPr sz="1400" kern="0">
              <a:solidFill>
                <a:srgbClr val="000000"/>
              </a:solidFill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1" name="Shape 11"/>
          <p:cNvGrpSpPr/>
          <p:nvPr/>
        </p:nvGrpSpPr>
        <p:grpSpPr>
          <a:xfrm>
            <a:off x="1" y="-9451"/>
            <a:ext cx="8661398" cy="6867451"/>
            <a:chOff x="0" y="-7088"/>
            <a:chExt cx="8661398" cy="5150588"/>
          </a:xfrm>
        </p:grpSpPr>
        <p:sp>
          <p:nvSpPr>
            <p:cNvPr id="12" name="Shape 12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defTabSz="685749"/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" name="Shape 13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defTabSz="685749"/>
              <a:endParaRPr sz="14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4" name="Shape 14"/>
          <p:cNvGrpSpPr/>
          <p:nvPr/>
        </p:nvGrpSpPr>
        <p:grpSpPr>
          <a:xfrm rot="10800000" flipH="1">
            <a:off x="2" y="1454350"/>
            <a:ext cx="8847501" cy="3949299"/>
            <a:chOff x="-8178042" y="-4493254"/>
            <a:chExt cx="19483597" cy="6522736"/>
          </a:xfrm>
        </p:grpSpPr>
        <p:sp>
          <p:nvSpPr>
            <p:cNvPr id="15" name="Shape 15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rgbClr val="082C5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defTabSz="685749"/>
              <a:endParaRPr sz="14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6" name="Shape 16"/>
            <p:cNvSpPr/>
            <p:nvPr/>
          </p:nvSpPr>
          <p:spPr>
            <a:xfrm>
              <a:off x="4782955" y="-4493254"/>
              <a:ext cx="6522599" cy="6522600"/>
            </a:xfrm>
            <a:prstGeom prst="rtTriangle">
              <a:avLst/>
            </a:prstGeom>
            <a:solidFill>
              <a:srgbClr val="082C5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defTabSz="685749"/>
              <a:endParaRPr sz="14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" name="Shape 17"/>
          <p:cNvGrpSpPr/>
          <p:nvPr/>
        </p:nvGrpSpPr>
        <p:grpSpPr>
          <a:xfrm>
            <a:off x="3677235" y="5704464"/>
            <a:ext cx="5480828" cy="577328"/>
            <a:chOff x="5582264" y="4646737"/>
            <a:chExt cx="5480828" cy="432996"/>
          </a:xfrm>
        </p:grpSpPr>
        <p:sp>
          <p:nvSpPr>
            <p:cNvPr id="18" name="Shape 18"/>
            <p:cNvSpPr/>
            <p:nvPr/>
          </p:nvSpPr>
          <p:spPr>
            <a:xfrm rot="10800000">
              <a:off x="5582264" y="4948333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defTabSz="685749"/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19" name="Shape 19"/>
            <p:cNvGrpSpPr/>
            <p:nvPr/>
          </p:nvGrpSpPr>
          <p:grpSpPr>
            <a:xfrm flipH="1">
              <a:off x="5585231" y="4646737"/>
              <a:ext cx="5477861" cy="304551"/>
              <a:chOff x="-24158748" y="330075"/>
              <a:chExt cx="30568422" cy="1699505"/>
            </a:xfrm>
          </p:grpSpPr>
          <p:sp>
            <p:nvSpPr>
              <p:cNvPr id="20" name="Shape 20"/>
              <p:cNvSpPr/>
              <p:nvPr/>
            </p:nvSpPr>
            <p:spPr>
              <a:xfrm>
                <a:off x="-24158748" y="330080"/>
                <a:ext cx="28908000" cy="1699500"/>
              </a:xfrm>
              <a:prstGeom prst="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 defTabSz="685749"/>
                <a:endParaRPr sz="14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21" name="Shape 21"/>
              <p:cNvSpPr/>
              <p:nvPr/>
            </p:nvSpPr>
            <p:spPr>
              <a:xfrm>
                <a:off x="4710174" y="330075"/>
                <a:ext cx="1699500" cy="1699500"/>
              </a:xfrm>
              <a:prstGeom prst="rtTriangle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 defTabSz="685749"/>
                <a:endParaRPr sz="14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sp>
        <p:nvSpPr>
          <p:cNvPr id="22" name="Shape 22"/>
          <p:cNvSpPr txBox="1">
            <a:spLocks noGrp="1"/>
          </p:cNvSpPr>
          <p:nvPr>
            <p:ph type="ctrTitle"/>
          </p:nvPr>
        </p:nvSpPr>
        <p:spPr>
          <a:xfrm>
            <a:off x="685800" y="1454333"/>
            <a:ext cx="5367900" cy="3949200"/>
          </a:xfrm>
          <a:prstGeom prst="rect">
            <a:avLst/>
          </a:prstGeom>
        </p:spPr>
        <p:txBody>
          <a:bodyPr lIns="68565" tIns="68565" rIns="68565" bIns="68565" anchor="ctr" anchorCtr="0"/>
          <a:lstStyle>
            <a:lvl1pPr lvl="0">
              <a:spcBef>
                <a:spcPts val="0"/>
              </a:spcBef>
              <a:buSzPct val="100000"/>
              <a:defRPr sz="4800"/>
            </a:lvl1pPr>
            <a:lvl2pPr lvl="1" algn="ctr">
              <a:spcBef>
                <a:spcPts val="0"/>
              </a:spcBef>
              <a:buSzPct val="100000"/>
              <a:defRPr sz="4800"/>
            </a:lvl2pPr>
            <a:lvl3pPr lvl="2" algn="ctr">
              <a:spcBef>
                <a:spcPts val="0"/>
              </a:spcBef>
              <a:buSzPct val="100000"/>
              <a:defRPr sz="4800"/>
            </a:lvl3pPr>
            <a:lvl4pPr lvl="3" algn="ctr">
              <a:spcBef>
                <a:spcPts val="0"/>
              </a:spcBef>
              <a:buSzPct val="100000"/>
              <a:defRPr sz="4800"/>
            </a:lvl4pPr>
            <a:lvl5pPr lvl="4" algn="ctr">
              <a:spcBef>
                <a:spcPts val="0"/>
              </a:spcBef>
              <a:buSzPct val="100000"/>
              <a:defRPr sz="4800"/>
            </a:lvl5pPr>
            <a:lvl6pPr lvl="5" algn="ctr">
              <a:spcBef>
                <a:spcPts val="0"/>
              </a:spcBef>
              <a:buSzPct val="100000"/>
              <a:defRPr sz="4800"/>
            </a:lvl6pPr>
            <a:lvl7pPr lvl="6" algn="ctr">
              <a:spcBef>
                <a:spcPts val="0"/>
              </a:spcBef>
              <a:buSzPct val="100000"/>
              <a:defRPr sz="4800"/>
            </a:lvl7pPr>
            <a:lvl8pPr lvl="7" algn="ctr">
              <a:spcBef>
                <a:spcPts val="0"/>
              </a:spcBef>
              <a:buSzPct val="100000"/>
              <a:defRPr sz="4800"/>
            </a:lvl8pPr>
            <a:lvl9pPr lvl="8" algn="ctr">
              <a:spcBef>
                <a:spcPts val="0"/>
              </a:spcBef>
              <a:buSzPct val="100000"/>
              <a:defRPr sz="4800"/>
            </a:lvl9pPr>
          </a:lstStyle>
          <a:p>
            <a:endParaRPr dirty="0"/>
          </a:p>
        </p:txBody>
      </p:sp>
      <p:pic>
        <p:nvPicPr>
          <p:cNvPr id="23" name="Picture 2" descr="http://cu.edu.kz/upload/userfiles/images/90c720b3805d7167dea2febe96b8495d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01942" y="3263477"/>
            <a:ext cx="1589021" cy="239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8900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9661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0" r:id="rId1"/>
    <p:sldLayoutId id="2147483861" r:id="rId2"/>
    <p:sldLayoutId id="2147483862" r:id="rId3"/>
    <p:sldLayoutId id="2147483863" r:id="rId4"/>
    <p:sldLayoutId id="2147483864" r:id="rId5"/>
    <p:sldLayoutId id="2147483865" r:id="rId6"/>
    <p:sldLayoutId id="2147483866" r:id="rId7"/>
    <p:sldLayoutId id="2147483867" r:id="rId8"/>
    <p:sldLayoutId id="2147483868" r:id="rId9"/>
    <p:sldLayoutId id="2147483869" r:id="rId10"/>
    <p:sldLayoutId id="2147483870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chemeClr val="bg1">
                <a:lumMod val="54000"/>
                <a:lumOff val="46000"/>
                <a:alpha val="96000"/>
              </a:schemeClr>
            </a:gs>
            <a:gs pos="86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138637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0416" y="-32"/>
            <a:ext cx="1767506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3716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4694" y="624110"/>
            <a:ext cx="6683765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09" y="2133600"/>
            <a:ext cx="668655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1210" y="6130437"/>
            <a:ext cx="859712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37547-62C7-405B-A24B-5D10FB36FE9B}" type="datetimeFigureOut">
              <a:rPr lang="en-US" smtClean="0"/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1910" y="6135809"/>
            <a:ext cx="571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8860" y="787783"/>
            <a:ext cx="584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500">
                <a:solidFill>
                  <a:srgbClr val="FEFFFF"/>
                </a:solidFill>
              </a:defRPr>
            </a:lvl1pPr>
          </a:lstStyle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348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  <p:sldLayoutId id="2147483883" r:id="rId12"/>
    <p:sldLayoutId id="2147483884" r:id="rId13"/>
    <p:sldLayoutId id="2147483885" r:id="rId14"/>
    <p:sldLayoutId id="2147483886" r:id="rId15"/>
    <p:sldLayoutId id="2147483887" r:id="rId16"/>
    <p:sldLayoutId id="2147483888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0" y="5733256"/>
            <a:ext cx="948841" cy="3231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685800"/>
            <a:r>
              <a:rPr lang="ru-RU" sz="1500" dirty="0">
                <a:solidFill>
                  <a:srgbClr val="EAE8CF"/>
                </a:solidFill>
                <a:latin typeface="PT Serif Pro Extended (Заголовки)"/>
              </a:rPr>
              <a:t>2026 год</a:t>
            </a:r>
          </a:p>
        </p:txBody>
      </p:sp>
      <p:sp>
        <p:nvSpPr>
          <p:cNvPr id="6" name="Заголовок 3"/>
          <p:cNvSpPr>
            <a:spLocks noGrp="1"/>
          </p:cNvSpPr>
          <p:nvPr>
            <p:ph type="ctrTitle"/>
          </p:nvPr>
        </p:nvSpPr>
        <p:spPr>
          <a:xfrm>
            <a:off x="94509" y="1628800"/>
            <a:ext cx="7814418" cy="2777144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ТОО «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Karabatan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Utility Solutions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b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bg1"/>
                </a:solidFill>
              </a:rPr>
              <a:t>Отчет перед потребителями и иными заинтересованными лицами в форме публичного слушания за 2025 г.</a:t>
            </a:r>
            <a:endParaRPr lang="ru-RU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97768"/>
            <a:ext cx="1828183" cy="72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672835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Прямоугольник 52"/>
          <p:cNvSpPr/>
          <p:nvPr/>
        </p:nvSpPr>
        <p:spPr>
          <a:xfrm>
            <a:off x="1979712" y="224489"/>
            <a:ext cx="6381112" cy="3817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KZ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ru-KZ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KZ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KZ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ru-KZ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KZ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ru-KZ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lang="ru-KZ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Отчета ТОО «</a:t>
            </a:r>
            <a:r>
              <a:rPr lang="en-US" sz="1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Karabatan</a:t>
            </a:r>
            <a:r>
              <a:rPr lang="en-US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Utility Solutions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</a:p>
        </p:txBody>
      </p:sp>
      <p:sp>
        <p:nvSpPr>
          <p:cNvPr id="56" name="Title 3"/>
          <p:cNvSpPr txBox="1">
            <a:spLocks/>
          </p:cNvSpPr>
          <p:nvPr/>
        </p:nvSpPr>
        <p:spPr>
          <a:xfrm>
            <a:off x="323529" y="1613313"/>
            <a:ext cx="8685368" cy="1239622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vert="horz" lIns="91450" tIns="45724" rIns="91450" bIns="45724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50000"/>
              </a:lnSpc>
              <a:tabLst>
                <a:tab pos="0" algn="l"/>
              </a:tabLst>
            </a:pP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Целями </a:t>
            </a:r>
            <a:r>
              <a:rPr lang="ru-RU" altLang="ru-RU" sz="1600" b="1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отчета ТОО «</a:t>
            </a:r>
            <a:r>
              <a:rPr lang="en-US" altLang="ru-RU" sz="1600" b="1" dirty="0" err="1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Karabatan</a:t>
            </a:r>
            <a:r>
              <a:rPr lang="en-US" altLang="ru-RU" sz="1600" b="1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Utility Solutions</a:t>
            </a:r>
            <a:r>
              <a:rPr lang="ru-RU" altLang="ru-RU" sz="1600" b="1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» </a:t>
            </a: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являются:</a:t>
            </a:r>
            <a:endParaRPr lang="en-US" sz="16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534988" indent="-263525" algn="just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0" algn="l"/>
                <a:tab pos="627063" algn="l"/>
              </a:tabLst>
            </a:pP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усиление системы защиты прав потребителей;</a:t>
            </a:r>
            <a:endParaRPr lang="en-US" sz="16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534988" indent="-263525" algn="just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0" algn="l"/>
                <a:tab pos="627063" algn="l"/>
              </a:tabLst>
            </a:pP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обеспечение прозрачности деятельности субъектов естественных монополий.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4335" y="3860331"/>
            <a:ext cx="8748145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en-US" sz="1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600"/>
              </a:spcBef>
            </a:pPr>
            <a:r>
              <a:rPr lang="en-US" dirty="0"/>
              <a:t> 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77389" y="3130804"/>
            <a:ext cx="8568951" cy="16807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Повестка слушания:</a:t>
            </a:r>
          </a:p>
          <a:p>
            <a:pPr marL="534988" indent="-263525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общие сведения о Товариществе;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4988" indent="-263525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производственные показатели деятельности Товарищества за отчетный период;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4988" indent="-263525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исполнение Товариществом утвержденных тарифных смет и инвестиционной программы за отчетный период.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1" name="Straight Connector 7"/>
          <p:cNvCxnSpPr/>
          <p:nvPr/>
        </p:nvCxnSpPr>
        <p:spPr>
          <a:xfrm>
            <a:off x="251520" y="73493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C0365EC-6EF3-4C0D-8F51-6D75D867978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35" y="72825"/>
            <a:ext cx="1619353" cy="637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69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117928" y="241890"/>
            <a:ext cx="7029184" cy="3817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I. Общие сведения ТОО «</a:t>
            </a:r>
            <a:r>
              <a:rPr lang="en-US" sz="1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Karabatan</a:t>
            </a:r>
            <a:r>
              <a:rPr lang="en-US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Utility Solutions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51520" y="933839"/>
            <a:ext cx="8658411" cy="56822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Основной регулируемой деятельностью </a:t>
            </a:r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Товарищества является подача воды по распределительным сетям и отвод и очистка сточных вод.</a:t>
            </a:r>
          </a:p>
          <a:p>
            <a:pPr algn="just"/>
            <a:endParaRPr lang="ru-RU" sz="1600" dirty="0">
              <a:solidFill>
                <a:schemeClr val="tx1"/>
              </a:solidFill>
              <a:latin typeface="Roboto Light"/>
              <a:cs typeface="Arial" panose="020B0604020202020204" pitchFamily="34" charset="0"/>
            </a:endParaRPr>
          </a:p>
          <a:p>
            <a:pPr algn="just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Подача воды по распределительным сетям :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- Деминерализованная вода;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- Обессоленная вода;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- Производственная вода;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- Противопожарная вода.</a:t>
            </a:r>
          </a:p>
          <a:p>
            <a:pPr algn="just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Отвод и очистка сточных вод 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- Химически загрязненные сточные воды;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- Нефтесодержащие ливневые сточные воды;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-Хозяйственно-бытовые сточные воды</a:t>
            </a:r>
          </a:p>
          <a:p>
            <a:pPr algn="just"/>
            <a:endParaRPr lang="ru-RU" sz="1600" dirty="0">
              <a:solidFill>
                <a:schemeClr val="accent5">
                  <a:lumMod val="50000"/>
                </a:schemeClr>
              </a:solidFill>
              <a:latin typeface="Roboto Light"/>
              <a:cs typeface="Arial" panose="020B0604020202020204" pitchFamily="34" charset="0"/>
            </a:endParaRP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Товарищество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 </a:t>
            </a:r>
            <a:r>
              <a:rPr lang="ru-RU" sz="1600" b="1" dirty="0">
                <a:solidFill>
                  <a:srgbClr val="002060"/>
                </a:solidFill>
                <a:latin typeface="Roboto Light"/>
                <a:cs typeface="Arial" panose="020B0604020202020204" pitchFamily="34" charset="0"/>
              </a:rPr>
              <a:t>Свидетельством от 2 февраля 2022 года </a:t>
            </a:r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включено в местный раздел Государственного регистра субъектов естественных монополий по Атырауской области по регулируемым услугам по подаче воды по распределительным сетям и по отводу и очистке сточных вод.</a:t>
            </a:r>
          </a:p>
          <a:p>
            <a:pPr algn="just"/>
            <a:r>
              <a:rPr lang="ru-RU" sz="1600" b="1" dirty="0">
                <a:solidFill>
                  <a:srgbClr val="002060"/>
                </a:solidFill>
                <a:latin typeface="Roboto Light"/>
                <a:cs typeface="Arial" panose="020B0604020202020204" pitchFamily="34" charset="0"/>
              </a:rPr>
              <a:t>Потребители:</a:t>
            </a:r>
            <a:b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</a:br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ТОО «</a:t>
            </a:r>
            <a:r>
              <a:rPr lang="en-US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Kazakhstan Petrochemical Industries Inc.»</a:t>
            </a:r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, </a:t>
            </a:r>
            <a:r>
              <a:rPr lang="ru-RU" sz="14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ТОО «ЭР ЛИКИД КАРАБАТАН ТЕХ ГАЗЫ», </a:t>
            </a:r>
            <a:r>
              <a:rPr lang="en-US" sz="1400" dirty="0" err="1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TenizEcoService</a:t>
            </a:r>
            <a:endParaRPr lang="ru-RU" sz="1600" dirty="0">
              <a:solidFill>
                <a:schemeClr val="tx1"/>
              </a:solidFill>
              <a:latin typeface="Roboto Light"/>
              <a:cs typeface="Arial" panose="020B0604020202020204" pitchFamily="34" charset="0"/>
            </a:endParaRPr>
          </a:p>
        </p:txBody>
      </p:sp>
      <p:cxnSp>
        <p:nvCxnSpPr>
          <p:cNvPr id="16" name="Straight Connector 7"/>
          <p:cNvCxnSpPr/>
          <p:nvPr/>
        </p:nvCxnSpPr>
        <p:spPr>
          <a:xfrm>
            <a:off x="251520" y="73493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C9EFF77-0BD8-4D19-A0EF-302D84162E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35" y="72825"/>
            <a:ext cx="1763369" cy="637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5716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Прямоугольник 50"/>
          <p:cNvSpPr/>
          <p:nvPr/>
        </p:nvSpPr>
        <p:spPr>
          <a:xfrm>
            <a:off x="1469986" y="1792553"/>
            <a:ext cx="6210690" cy="536563"/>
          </a:xfrm>
          <a:prstGeom prst="rect">
            <a:avLst/>
          </a:prstGeom>
        </p:spPr>
        <p:txBody>
          <a:bodyPr wrap="square" lIns="68588" tIns="34293" rIns="68588" bIns="34293">
            <a:spAutoFit/>
          </a:bodyPr>
          <a:lstStyle/>
          <a:p>
            <a:pPr marL="160756" indent="-160756" algn="just">
              <a:buFont typeface="Arial" panose="020B0604020202020204" pitchFamily="34" charset="0"/>
              <a:buChar char="•"/>
              <a:tabLst>
                <a:tab pos="0" algn="l"/>
              </a:tabLst>
            </a:pPr>
            <a:endParaRPr lang="ru-RU" sz="73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60756" indent="-160756" algn="just">
              <a:buFont typeface="Arial" panose="020B0604020202020204" pitchFamily="34" charset="0"/>
              <a:buChar char="•"/>
              <a:tabLst>
                <a:tab pos="0" algn="l"/>
              </a:tabLst>
            </a:pPr>
            <a:endParaRPr lang="ru-RU" sz="73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tabLst>
                <a:tab pos="0" algn="l"/>
              </a:tabLst>
            </a:pPr>
            <a:endParaRPr lang="ru-RU" sz="67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tabLst>
                <a:tab pos="0" algn="l"/>
              </a:tabLst>
            </a:pPr>
            <a:endParaRPr lang="ru-RU" sz="9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CD1BB940-C556-4CF8-837D-7337DBDA2A5F}"/>
              </a:ext>
            </a:extLst>
          </p:cNvPr>
          <p:cNvSpPr/>
          <p:nvPr/>
        </p:nvSpPr>
        <p:spPr>
          <a:xfrm>
            <a:off x="500202" y="1697911"/>
            <a:ext cx="3650833" cy="23194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Объем услуг:</a:t>
            </a:r>
          </a:p>
          <a:p>
            <a:pPr algn="ctr"/>
            <a:endParaRPr lang="ru-RU" sz="1200" b="1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электроэнергии – 2 065,53 млн </a:t>
            </a:r>
            <a:r>
              <a:rPr lang="ru-RU" sz="1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кВтч</a:t>
            </a:r>
            <a:endPara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Подача воды –  1 605,96 тыс. </a:t>
            </a:r>
            <a:r>
              <a:rPr lang="ru-RU" sz="1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куб.м</a:t>
            </a:r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Отвод сточных вод – 492,55 тыс. куб. м</a:t>
            </a:r>
          </a:p>
        </p:txBody>
      </p:sp>
      <p:sp>
        <p:nvSpPr>
          <p:cNvPr id="20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457950" y="5726907"/>
            <a:ext cx="1543050" cy="273844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411760" y="673374"/>
            <a:ext cx="6120680" cy="4115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  Основные показатели деятельности ТОО «</a:t>
            </a:r>
            <a:r>
              <a:rPr lang="en-US" sz="1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Karabatan Utility Solutions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r>
              <a:rPr lang="en-US" sz="1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kk-KZ" sz="12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kk-KZ" sz="1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2025 год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cxnSp>
        <p:nvCxnSpPr>
          <p:cNvPr id="26" name="Straight Connector 7"/>
          <p:cNvCxnSpPr/>
          <p:nvPr/>
        </p:nvCxnSpPr>
        <p:spPr>
          <a:xfrm>
            <a:off x="971600" y="1124744"/>
            <a:ext cx="6500464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E313CCE-E9DD-466F-9645-6C612CA307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589421"/>
            <a:ext cx="1132634" cy="411510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9ED02101-51E5-4057-8809-C94195437BAD}"/>
              </a:ext>
            </a:extLst>
          </p:cNvPr>
          <p:cNvSpPr/>
          <p:nvPr/>
        </p:nvSpPr>
        <p:spPr>
          <a:xfrm>
            <a:off x="4986842" y="1685587"/>
            <a:ext cx="3747416" cy="378022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013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013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endParaRPr lang="ru-RU" sz="1013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013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013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013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013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013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013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013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013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5F91584E-09B7-440F-B98A-ACACF7878BC6}"/>
              </a:ext>
            </a:extLst>
          </p:cNvPr>
          <p:cNvSpPr/>
          <p:nvPr/>
        </p:nvSpPr>
        <p:spPr>
          <a:xfrm>
            <a:off x="515340" y="4257197"/>
            <a:ext cx="3641820" cy="120861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Показатели качества, надежности и эффективности для ТОО </a:t>
            </a:r>
            <a:r>
              <a:rPr lang="en-US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KUS</a:t>
            </a:r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утверждались</a:t>
            </a:r>
            <a:endParaRPr lang="ru-RU" sz="1200" b="1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900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3B889313-7E1D-4870-9114-1A03C84C28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2883792"/>
              </p:ext>
            </p:extLst>
          </p:nvPr>
        </p:nvGraphicFramePr>
        <p:xfrm>
          <a:off x="5076056" y="2383999"/>
          <a:ext cx="3574403" cy="27011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6796">
                  <a:extLst>
                    <a:ext uri="{9D8B030D-6E8A-4147-A177-3AD203B41FA5}">
                      <a16:colId xmlns:a16="http://schemas.microsoft.com/office/drawing/2014/main" val="2754371627"/>
                    </a:ext>
                  </a:extLst>
                </a:gridCol>
                <a:gridCol w="1507607">
                  <a:extLst>
                    <a:ext uri="{9D8B030D-6E8A-4147-A177-3AD203B41FA5}">
                      <a16:colId xmlns:a16="http://schemas.microsoft.com/office/drawing/2014/main" val="1616263613"/>
                    </a:ext>
                  </a:extLst>
                </a:gridCol>
              </a:tblGrid>
              <a:tr h="396929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KZ" sz="11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33 310</a:t>
                      </a:r>
                      <a:endParaRPr lang="ru-KZ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43989762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Себестоимость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KZ" sz="11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29 393</a:t>
                      </a:r>
                      <a:endParaRPr lang="ru-KZ" sz="11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5398875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Валовая прибыль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KZ" sz="11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3 917</a:t>
                      </a:r>
                      <a:endParaRPr lang="ru-KZ" sz="11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46405815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Административные расходы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KZ" sz="11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1 241</a:t>
                      </a:r>
                      <a:endParaRPr lang="ru-KZ" sz="11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64140789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Финансовые доходы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KZ" sz="11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3 651</a:t>
                      </a:r>
                      <a:endParaRPr lang="ru-KZ" sz="11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16727267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Финансовые расходы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KZ" sz="11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KZ" sz="11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719701"/>
                  </a:ext>
                </a:extLst>
              </a:tr>
              <a:tr h="57606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Прибыль после налогообложения 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KZ" sz="11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7 439</a:t>
                      </a:r>
                      <a:endParaRPr lang="ru-KZ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44635900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E4E020BD-EFDA-4749-9BF2-67B7416E6B2E}"/>
              </a:ext>
            </a:extLst>
          </p:cNvPr>
          <p:cNvSpPr txBox="1"/>
          <p:nvPr/>
        </p:nvSpPr>
        <p:spPr>
          <a:xfrm>
            <a:off x="5076056" y="1783297"/>
            <a:ext cx="357440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2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финансово-экономические показатели (</a:t>
            </a:r>
            <a:r>
              <a:rPr lang="ru-RU" sz="1200" b="1" u="sng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млн.тенге</a:t>
            </a:r>
            <a:r>
              <a:rPr lang="ru-RU" sz="12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858715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238357" y="1778753"/>
            <a:ext cx="866728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В отчетном периоде регулируемые услуги оказывались согласно тарифам, утвержденным приказом Департамента Комитета по регулированию естественных монополий Министерства национальной экономики Республики Казахстан по Атырауской области.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880861" y="3450607"/>
            <a:ext cx="1082169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70312" y="195140"/>
            <a:ext cx="7173200" cy="4571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III. Тарифы на услуги по подаче воды по распределительным сетям и по отводу и очистке сточных вод</a:t>
            </a:r>
          </a:p>
        </p:txBody>
      </p:sp>
      <p:cxnSp>
        <p:nvCxnSpPr>
          <p:cNvPr id="16" name="Straight Connector 7"/>
          <p:cNvCxnSpPr/>
          <p:nvPr/>
        </p:nvCxnSpPr>
        <p:spPr>
          <a:xfrm>
            <a:off x="251520" y="73493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9E453D82-DA88-40A9-ACD7-4BE1D587D3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7367361"/>
              </p:ext>
            </p:extLst>
          </p:nvPr>
        </p:nvGraphicFramePr>
        <p:xfrm>
          <a:off x="628650" y="3080482"/>
          <a:ext cx="7634489" cy="2042818"/>
        </p:xfrm>
        <a:graphic>
          <a:graphicData uri="http://schemas.openxmlformats.org/drawingml/2006/table">
            <a:tbl>
              <a:tblPr/>
              <a:tblGrid>
                <a:gridCol w="3367286">
                  <a:extLst>
                    <a:ext uri="{9D8B030D-6E8A-4147-A177-3AD203B41FA5}">
                      <a16:colId xmlns:a16="http://schemas.microsoft.com/office/drawing/2014/main" val="3005342430"/>
                    </a:ext>
                  </a:extLst>
                </a:gridCol>
                <a:gridCol w="4267203">
                  <a:extLst>
                    <a:ext uri="{9D8B030D-6E8A-4147-A177-3AD203B41FA5}">
                      <a16:colId xmlns:a16="http://schemas.microsoft.com/office/drawing/2014/main" val="3187457723"/>
                    </a:ext>
                  </a:extLst>
                </a:gridCol>
              </a:tblGrid>
              <a:tr h="947858"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Услуги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Тарифы, тенге за 1м3 (без НДС)</a:t>
                      </a:r>
                    </a:p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(Приказ ДКРЕМ по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Атыр</a:t>
                      </a:r>
                      <a:r>
                        <a:rPr lang="kk-K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уской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области </a:t>
                      </a:r>
                    </a:p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№78-ОД от 25.11.2024 г.)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6722826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Срок действия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с 1.01.2025 года по 31.12.2029 года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2066828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Подача воды по распределительным сетям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3 637,71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2480712"/>
                  </a:ext>
                </a:extLst>
              </a:tr>
              <a:tr h="302872"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Отвод и очистка сточных вод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1 553,77</a:t>
                      </a:r>
                      <a:endParaRPr lang="ru-KZ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1812883"/>
                  </a:ext>
                </a:extLst>
              </a:tr>
            </a:tbl>
          </a:graphicData>
        </a:graphic>
      </p:graphicFrame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CE4A992-69B0-47E9-AEF5-128B4ABDB0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605" y="74959"/>
            <a:ext cx="1510178" cy="548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4585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835696" y="130571"/>
            <a:ext cx="7101192" cy="4652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Исполнение тарифной сметы на услугу по подаче воды по распределительным сетям за 2025 год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DA8A220-77DD-4CF5-9C17-2C207FD4CE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47119"/>
            <a:ext cx="1510178" cy="548680"/>
          </a:xfrm>
          <a:prstGeom prst="rect">
            <a:avLst/>
          </a:prstGeom>
        </p:spPr>
      </p:pic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33C9367A-39DC-4A5D-85C0-A5C899715A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2264130"/>
              </p:ext>
            </p:extLst>
          </p:nvPr>
        </p:nvGraphicFramePr>
        <p:xfrm>
          <a:off x="611560" y="836712"/>
          <a:ext cx="7848872" cy="5471758"/>
        </p:xfrm>
        <a:graphic>
          <a:graphicData uri="http://schemas.openxmlformats.org/drawingml/2006/table">
            <a:tbl>
              <a:tblPr/>
              <a:tblGrid>
                <a:gridCol w="607384">
                  <a:extLst>
                    <a:ext uri="{9D8B030D-6E8A-4147-A177-3AD203B41FA5}">
                      <a16:colId xmlns:a16="http://schemas.microsoft.com/office/drawing/2014/main" val="1579564009"/>
                    </a:ext>
                  </a:extLst>
                </a:gridCol>
                <a:gridCol w="3065024">
                  <a:extLst>
                    <a:ext uri="{9D8B030D-6E8A-4147-A177-3AD203B41FA5}">
                      <a16:colId xmlns:a16="http://schemas.microsoft.com/office/drawing/2014/main" val="2994095189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260684181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147925212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593753306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3173811845"/>
                    </a:ext>
                  </a:extLst>
                </a:gridCol>
              </a:tblGrid>
              <a:tr h="3935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№</a:t>
                      </a:r>
                      <a:b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п/п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Наименование показателей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Единица </a:t>
                      </a:r>
                      <a:b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измерения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Утвержденная ТС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Фактические показатели за  </a:t>
                      </a:r>
                      <a:b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2025г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Отклонения в %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0522036"/>
                  </a:ext>
                </a:extLst>
              </a:tr>
              <a:tr h="233418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9280322"/>
                  </a:ext>
                </a:extLst>
              </a:tr>
              <a:tr h="38538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I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Затраты на производство товаров и предоставление услуг, всего, в том числе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8 360 404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5 560 755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0338789"/>
                  </a:ext>
                </a:extLst>
              </a:tr>
              <a:tr h="19308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Материальные затраты, всего, в том числе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4 356 267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2 065 188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-53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6196993"/>
                  </a:ext>
                </a:extLst>
              </a:tr>
              <a:tr h="172100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Сырье и материалы, в том числе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4 356 267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2 065 188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-53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0099626"/>
                  </a:ext>
                </a:extLst>
              </a:tr>
              <a:tr h="172100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1.1.1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Вода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2 983 122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1 706 575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-43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4160627"/>
                  </a:ext>
                </a:extLst>
              </a:tr>
              <a:tr h="18504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1.1.2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Материалы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1 246 527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236 103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-81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3463485"/>
                  </a:ext>
                </a:extLst>
              </a:tr>
              <a:tr h="185042">
                <a:tc>
                  <a:txBody>
                    <a:bodyPr/>
                    <a:lstStyle/>
                    <a:p>
                      <a:pPr algn="ctr" fontAlgn="b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1.1.2.1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Хим. Реагенты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1 229 882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211 101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-83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79878"/>
                  </a:ext>
                </a:extLst>
              </a:tr>
              <a:tr h="18504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1.1.2.2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Хим. Реактивы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3 406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7 748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3426153"/>
                  </a:ext>
                </a:extLst>
              </a:tr>
              <a:tr h="18504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1.1.2.3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Хим. Посуда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13 240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17 255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6108860"/>
                  </a:ext>
                </a:extLst>
              </a:tr>
              <a:tr h="18504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1.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ru-KZ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Топливо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9 320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9 222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1814672"/>
                  </a:ext>
                </a:extLst>
              </a:tr>
              <a:tr h="18504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1.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Инструменты и запасные части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117 297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113 288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8379000"/>
                  </a:ext>
                </a:extLst>
              </a:tr>
              <a:tr h="18504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2.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Расходы на оплату труда, всего, в том числе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588 412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588 412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0316547"/>
                  </a:ext>
                </a:extLst>
              </a:tr>
              <a:tr h="183643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2.1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Заработная плата производственного персонала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511 351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511 351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071043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2.2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Социальный налог и социальные отчисления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48 936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48 936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4783991"/>
                  </a:ext>
                </a:extLst>
              </a:tr>
              <a:tr h="18504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2.3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ОСМС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15 341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15 341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046170"/>
                  </a:ext>
                </a:extLst>
              </a:tr>
              <a:tr h="174998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2.4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ОППВ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-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444567"/>
                  </a:ext>
                </a:extLst>
              </a:tr>
              <a:tr h="144016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2.5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ОПВР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12 784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12 784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0325035"/>
                  </a:ext>
                </a:extLst>
              </a:tr>
              <a:tr h="204083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3.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Амортизация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2 266 326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2 266 326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1562835"/>
                  </a:ext>
                </a:extLst>
              </a:tr>
              <a:tr h="153288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4.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Ремонтные работы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</a:t>
                      </a:r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57 804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79 057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4995040"/>
                  </a:ext>
                </a:extLst>
              </a:tr>
              <a:tr h="18504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Прочие затраты (расшифровать)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1 091 595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561 773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-49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1287586"/>
                  </a:ext>
                </a:extLst>
              </a:tr>
              <a:tr h="18504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5.1.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Услуги по аренде пассажирского транспорта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54 518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52 340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434538"/>
                  </a:ext>
                </a:extLst>
              </a:tr>
              <a:tr h="18504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5.2.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Поверка и ремонт средств измерений  (метрология)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5 954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5 578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3836868"/>
                  </a:ext>
                </a:extLst>
              </a:tr>
              <a:tr h="18504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5.3.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Командировочные расходы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7 554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3 136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-58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1603890"/>
                  </a:ext>
                </a:extLst>
              </a:tr>
              <a:tr h="18504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5.4.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Услуги связи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3 576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3 489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3124769"/>
                  </a:ext>
                </a:extLst>
              </a:tr>
              <a:tr h="18504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5.5.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Услуги по техническому обслуживанию ОС и НМА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32 435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15 249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-53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8600195"/>
                  </a:ext>
                </a:extLst>
              </a:tr>
              <a:tr h="18504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5.6.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Дезинфекция и дератизация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1 949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155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-92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49316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65992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63688" y="130571"/>
            <a:ext cx="7173200" cy="4652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.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Исполнение тарифной сметы на услугу по подаче воды по распределительным сетям за 2025 год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37D82CF-BC95-40C5-9C13-A233661AD3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47119"/>
            <a:ext cx="1510178" cy="548680"/>
          </a:xfrm>
          <a:prstGeom prst="rect">
            <a:avLst/>
          </a:prstGeom>
        </p:spPr>
      </p:pic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E21E3D35-A9C2-4E0B-BFBC-FE19CB97E2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0745934"/>
              </p:ext>
            </p:extLst>
          </p:nvPr>
        </p:nvGraphicFramePr>
        <p:xfrm>
          <a:off x="467543" y="1494879"/>
          <a:ext cx="8424935" cy="4827783"/>
        </p:xfrm>
        <a:graphic>
          <a:graphicData uri="http://schemas.openxmlformats.org/drawingml/2006/table">
            <a:tbl>
              <a:tblPr/>
              <a:tblGrid>
                <a:gridCol w="658000">
                  <a:extLst>
                    <a:ext uri="{9D8B030D-6E8A-4147-A177-3AD203B41FA5}">
                      <a16:colId xmlns:a16="http://schemas.microsoft.com/office/drawing/2014/main" val="2840209723"/>
                    </a:ext>
                  </a:extLst>
                </a:gridCol>
                <a:gridCol w="2726376">
                  <a:extLst>
                    <a:ext uri="{9D8B030D-6E8A-4147-A177-3AD203B41FA5}">
                      <a16:colId xmlns:a16="http://schemas.microsoft.com/office/drawing/2014/main" val="118851211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4183685330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627689512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4193968789"/>
                    </a:ext>
                  </a:extLst>
                </a:gridCol>
                <a:gridCol w="1224135">
                  <a:extLst>
                    <a:ext uri="{9D8B030D-6E8A-4147-A177-3AD203B41FA5}">
                      <a16:colId xmlns:a16="http://schemas.microsoft.com/office/drawing/2014/main" val="3819816168"/>
                    </a:ext>
                  </a:extLst>
                </a:gridCol>
              </a:tblGrid>
              <a:tr h="20574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5.7.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Подготовка и повышение квалификации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9 736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8 498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-13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7498989"/>
                  </a:ext>
                </a:extLst>
              </a:tr>
              <a:tr h="20574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5.8.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Клининговые услуги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11 012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23 402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92188"/>
                  </a:ext>
                </a:extLst>
              </a:tr>
              <a:tr h="22647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5.9.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Охрана труда и ТБ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21 45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ru-KZ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25 555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8748181"/>
                  </a:ext>
                </a:extLst>
              </a:tr>
              <a:tr h="20574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5.10.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Эмиссия и экологические затраты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21 02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endParaRPr lang="ru-KZ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2 958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-86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7027556"/>
                  </a:ext>
                </a:extLst>
              </a:tr>
              <a:tr h="20574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5.11.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Услуги охраны и безопасность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36 179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73 922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0866273"/>
                  </a:ext>
                </a:extLst>
              </a:tr>
              <a:tr h="20574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5.12.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Аварийно- спасательная служба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89 467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80 129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5424675"/>
                  </a:ext>
                </a:extLst>
              </a:tr>
              <a:tr h="20574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5.13.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Утилизация отходов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711 28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endParaRPr lang="ru-KZ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181 956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-74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8481121"/>
                  </a:ext>
                </a:extLst>
              </a:tr>
              <a:tr h="229086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5.14.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Проведение химических анализов и Лабораторные затраты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7 901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4 757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3767578"/>
                  </a:ext>
                </a:extLst>
              </a:tr>
              <a:tr h="20731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5.15.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Аренда офиса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3 649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11 762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7249462"/>
                  </a:ext>
                </a:extLst>
              </a:tr>
              <a:tr h="20363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5.16.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Коммунальные услуги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4 23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endParaRPr lang="ru-KZ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2 104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9444192"/>
                  </a:ext>
                </a:extLst>
              </a:tr>
              <a:tr h="199966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5.17.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Страхование ГПО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4 845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5 918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9028633"/>
                  </a:ext>
                </a:extLst>
              </a:tr>
              <a:tr h="248143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5.18.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Прочие расходы, всего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64 81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ru-KZ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60 865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0900617"/>
                  </a:ext>
                </a:extLst>
              </a:tr>
              <a:tr h="24814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II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Расходы периода всего, в том числе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569 112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679 044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6977583"/>
                  </a:ext>
                </a:extLst>
              </a:tr>
              <a:tr h="21897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Общие и административные расходы, всего: в том числе: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177 70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ru-KZ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177 236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9601523"/>
                  </a:ext>
                </a:extLst>
              </a:tr>
              <a:tr h="191358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6.1.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Заработная плата административного персонала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154 428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154 428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2867849"/>
                  </a:ext>
                </a:extLst>
              </a:tr>
              <a:tr h="191073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6.2.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Социальный налог и социальные отчисления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14 77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  <a:endParaRPr lang="ru-KZ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14 779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4136784"/>
                  </a:ext>
                </a:extLst>
              </a:tr>
              <a:tr h="18669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6.3.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ОСМС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4 63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ru-KZ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4 169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1043347"/>
                  </a:ext>
                </a:extLst>
              </a:tr>
              <a:tr h="18669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6.4.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ОПВР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3 86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ru-KZ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3 861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88871"/>
                  </a:ext>
                </a:extLst>
              </a:tr>
              <a:tr h="18669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7.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Налоги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345 87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ru-KZ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414 845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57740"/>
                  </a:ext>
                </a:extLst>
              </a:tr>
              <a:tr h="18669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7.1.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налог на имущество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345 87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ru-KZ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414 845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1537630"/>
                  </a:ext>
                </a:extLst>
              </a:tr>
              <a:tr h="189340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Прочие расходы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45 538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86 963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5382200"/>
                  </a:ext>
                </a:extLst>
              </a:tr>
              <a:tr h="18669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8.1.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Командировочные расходы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6 852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8 370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1205852"/>
                  </a:ext>
                </a:extLst>
              </a:tr>
              <a:tr h="18669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8.2.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Услуги связи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1 106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1 082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0574217"/>
                  </a:ext>
                </a:extLst>
              </a:tr>
            </a:tbl>
          </a:graphicData>
        </a:graphic>
      </p:graphicFrame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1CF8F5B5-CE9B-4173-B046-7E2AD3893D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1379422"/>
              </p:ext>
            </p:extLst>
          </p:nvPr>
        </p:nvGraphicFramePr>
        <p:xfrm>
          <a:off x="467543" y="866948"/>
          <a:ext cx="8424937" cy="617836"/>
        </p:xfrm>
        <a:graphic>
          <a:graphicData uri="http://schemas.openxmlformats.org/drawingml/2006/table">
            <a:tbl>
              <a:tblPr/>
              <a:tblGrid>
                <a:gridCol w="657999">
                  <a:extLst>
                    <a:ext uri="{9D8B030D-6E8A-4147-A177-3AD203B41FA5}">
                      <a16:colId xmlns:a16="http://schemas.microsoft.com/office/drawing/2014/main" val="873625558"/>
                    </a:ext>
                  </a:extLst>
                </a:gridCol>
                <a:gridCol w="2726378">
                  <a:extLst>
                    <a:ext uri="{9D8B030D-6E8A-4147-A177-3AD203B41FA5}">
                      <a16:colId xmlns:a16="http://schemas.microsoft.com/office/drawing/2014/main" val="2825010039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3351537539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1055970510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298358460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3864560627"/>
                    </a:ext>
                  </a:extLst>
                </a:gridCol>
              </a:tblGrid>
              <a:tr h="44202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№</a:t>
                      </a:r>
                      <a:b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п/п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Наименование показателей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Единица </a:t>
                      </a:r>
                      <a:b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измерения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Утвержденная ТС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Фактические показатели за 2025 год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Отклонения в %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9554298"/>
                  </a:ext>
                </a:extLst>
              </a:tr>
              <a:tr h="175810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46941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05337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  <a:latin typeface="Arial Narrow" panose="020B0606020202030204" pitchFamily="34" charset="0"/>
              </a:rPr>
              <a:pPr/>
              <a:t>8</a:t>
            </a:fld>
            <a:endParaRPr lang="ru-RU">
              <a:solidFill>
                <a:prstClr val="black">
                  <a:tint val="75000"/>
                </a:prstClr>
              </a:solidFill>
              <a:latin typeface="Arial Narrow" panose="020B060602020203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63688" y="82451"/>
            <a:ext cx="7101192" cy="5486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.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Исполнение тарифной сметы на услугу по подаче воды по распределительным сетям за 2025 год</a:t>
            </a: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A7E4832F-7F68-447A-952C-AAB4D5C0B2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9394293"/>
              </p:ext>
            </p:extLst>
          </p:nvPr>
        </p:nvGraphicFramePr>
        <p:xfrm>
          <a:off x="395536" y="955962"/>
          <a:ext cx="8177261" cy="699209"/>
        </p:xfrm>
        <a:graphic>
          <a:graphicData uri="http://schemas.openxmlformats.org/drawingml/2006/table">
            <a:tbl>
              <a:tblPr/>
              <a:tblGrid>
                <a:gridCol w="648072">
                  <a:extLst>
                    <a:ext uri="{9D8B030D-6E8A-4147-A177-3AD203B41FA5}">
                      <a16:colId xmlns:a16="http://schemas.microsoft.com/office/drawing/2014/main" val="2956951673"/>
                    </a:ext>
                  </a:extLst>
                </a:gridCol>
                <a:gridCol w="2808312">
                  <a:extLst>
                    <a:ext uri="{9D8B030D-6E8A-4147-A177-3AD203B41FA5}">
                      <a16:colId xmlns:a16="http://schemas.microsoft.com/office/drawing/2014/main" val="763658842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74582674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4238260676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398459511"/>
                    </a:ext>
                  </a:extLst>
                </a:gridCol>
                <a:gridCol w="976461">
                  <a:extLst>
                    <a:ext uri="{9D8B030D-6E8A-4147-A177-3AD203B41FA5}">
                      <a16:colId xmlns:a16="http://schemas.microsoft.com/office/drawing/2014/main" val="818111322"/>
                    </a:ext>
                  </a:extLst>
                </a:gridCol>
              </a:tblGrid>
              <a:tr h="528822"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№</a:t>
                      </a:r>
                      <a:br>
                        <a:rPr lang="kk-K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kk-K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п/п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Наименование показателей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Единица </a:t>
                      </a:r>
                      <a:br>
                        <a:rPr lang="kk-K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kk-K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измерения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Утвержденная ТС</a:t>
                      </a:r>
                      <a:endParaRPr lang="kk-KZ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Фактические показатели за 2025 год 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Отклонение в %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3825759"/>
                  </a:ext>
                </a:extLst>
              </a:tr>
              <a:tr h="17038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6827152"/>
                  </a:ext>
                </a:extLst>
              </a:tr>
            </a:tbl>
          </a:graphicData>
        </a:graphic>
      </p:graphicFrame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145CF90-0B28-4011-9191-B59E08F9A2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47119"/>
            <a:ext cx="1510178" cy="548680"/>
          </a:xfrm>
          <a:prstGeom prst="rect">
            <a:avLst/>
          </a:prstGeom>
        </p:spPr>
      </p:pic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E08A66D9-7A52-4357-896E-9BA9B28E6F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1452719"/>
              </p:ext>
            </p:extLst>
          </p:nvPr>
        </p:nvGraphicFramePr>
        <p:xfrm>
          <a:off x="395535" y="1700808"/>
          <a:ext cx="8176869" cy="3084583"/>
        </p:xfrm>
        <a:graphic>
          <a:graphicData uri="http://schemas.openxmlformats.org/drawingml/2006/table">
            <a:tbl>
              <a:tblPr/>
              <a:tblGrid>
                <a:gridCol w="638626">
                  <a:extLst>
                    <a:ext uri="{9D8B030D-6E8A-4147-A177-3AD203B41FA5}">
                      <a16:colId xmlns:a16="http://schemas.microsoft.com/office/drawing/2014/main" val="3841240954"/>
                    </a:ext>
                  </a:extLst>
                </a:gridCol>
                <a:gridCol w="2819779">
                  <a:extLst>
                    <a:ext uri="{9D8B030D-6E8A-4147-A177-3AD203B41FA5}">
                      <a16:colId xmlns:a16="http://schemas.microsoft.com/office/drawing/2014/main" val="2538152674"/>
                    </a:ext>
                  </a:extLst>
                </a:gridCol>
                <a:gridCol w="795826">
                  <a:extLst>
                    <a:ext uri="{9D8B030D-6E8A-4147-A177-3AD203B41FA5}">
                      <a16:colId xmlns:a16="http://schemas.microsoft.com/office/drawing/2014/main" val="3652590369"/>
                    </a:ext>
                  </a:extLst>
                </a:gridCol>
                <a:gridCol w="1407434">
                  <a:extLst>
                    <a:ext uri="{9D8B030D-6E8A-4147-A177-3AD203B41FA5}">
                      <a16:colId xmlns:a16="http://schemas.microsoft.com/office/drawing/2014/main" val="2406340920"/>
                    </a:ext>
                  </a:extLst>
                </a:gridCol>
                <a:gridCol w="1522878">
                  <a:extLst>
                    <a:ext uri="{9D8B030D-6E8A-4147-A177-3AD203B41FA5}">
                      <a16:colId xmlns:a16="http://schemas.microsoft.com/office/drawing/2014/main" val="3428058474"/>
                    </a:ext>
                  </a:extLst>
                </a:gridCol>
                <a:gridCol w="992326">
                  <a:extLst>
                    <a:ext uri="{9D8B030D-6E8A-4147-A177-3AD203B41FA5}">
                      <a16:colId xmlns:a16="http://schemas.microsoft.com/office/drawing/2014/main" val="1295240632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8.3.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Обслуживание и ремонт ОС и НМА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10 689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15 277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829142"/>
                  </a:ext>
                </a:extLst>
              </a:tr>
              <a:tr h="23001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8.4.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Аренда офиса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14 752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26 208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8796688"/>
                  </a:ext>
                </a:extLst>
              </a:tr>
              <a:tr h="23001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8.5.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Подготовка и повышение квалификации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2 365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2 787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0794163"/>
                  </a:ext>
                </a:extLst>
              </a:tr>
              <a:tr h="23001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8.6.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Страхование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456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442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4121066"/>
                  </a:ext>
                </a:extLst>
              </a:tr>
              <a:tr h="23001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8.7.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Консалтинговые и Аудиторские услуги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6 170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6 901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1963620"/>
                  </a:ext>
                </a:extLst>
              </a:tr>
              <a:tr h="23001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8.8.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Канцелярские расходы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857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1 201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14054"/>
                  </a:ext>
                </a:extLst>
              </a:tr>
              <a:tr h="23001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8.9.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Прочие затраты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2 291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24 694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978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778343"/>
                  </a:ext>
                </a:extLst>
              </a:tr>
              <a:tr h="23001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9.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Расходы на выплату вознаграждений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-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KZ" sz="9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0687887"/>
                  </a:ext>
                </a:extLst>
              </a:tr>
              <a:tr h="22474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III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Всего затрат на предоставление услуг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8 929 516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6 239 799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-30</a:t>
                      </a:r>
                      <a:endParaRPr lang="ru-KZ" sz="9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67072"/>
                  </a:ext>
                </a:extLst>
              </a:tr>
              <a:tr h="224740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Прибыль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397 770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ru-RU" sz="9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3358188"/>
                  </a:ext>
                </a:extLst>
              </a:tr>
              <a:tr h="22474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IV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Всего доходов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8 929 516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5 842 029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-35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0248306"/>
                  </a:ext>
                </a:extLst>
              </a:tr>
              <a:tr h="22474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VII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Объем оказываемых услуг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м3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2 646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1 606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-39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7011373"/>
                  </a:ext>
                </a:extLst>
              </a:tr>
              <a:tr h="28751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VIII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Тариф (без налога на добавленную стоимость)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тенге/м3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3 63</a:t>
                      </a: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7,71</a:t>
                      </a:r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3 63</a:t>
                      </a: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7,71</a:t>
                      </a:r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ru-RU" sz="9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92126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79429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63688" y="130571"/>
            <a:ext cx="6264696" cy="4652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Исполнение тарифной сметы на услугу по отводу и очистке сточных вод за 2025 год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37D82CF-BC95-40C5-9C13-A233661AD3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47119"/>
            <a:ext cx="1510178" cy="548680"/>
          </a:xfrm>
          <a:prstGeom prst="rect">
            <a:avLst/>
          </a:prstGeom>
        </p:spPr>
      </p:pic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43A9323A-D095-4D58-9C00-5409EFB1DD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8303467"/>
              </p:ext>
            </p:extLst>
          </p:nvPr>
        </p:nvGraphicFramePr>
        <p:xfrm>
          <a:off x="395536" y="908719"/>
          <a:ext cx="8352928" cy="5860816"/>
        </p:xfrm>
        <a:graphic>
          <a:graphicData uri="http://schemas.openxmlformats.org/drawingml/2006/table">
            <a:tbl>
              <a:tblPr/>
              <a:tblGrid>
                <a:gridCol w="620858">
                  <a:extLst>
                    <a:ext uri="{9D8B030D-6E8A-4147-A177-3AD203B41FA5}">
                      <a16:colId xmlns:a16="http://schemas.microsoft.com/office/drawing/2014/main" val="1426180757"/>
                    </a:ext>
                  </a:extLst>
                </a:gridCol>
                <a:gridCol w="3066084">
                  <a:extLst>
                    <a:ext uri="{9D8B030D-6E8A-4147-A177-3AD203B41FA5}">
                      <a16:colId xmlns:a16="http://schemas.microsoft.com/office/drawing/2014/main" val="2649289053"/>
                    </a:ext>
                  </a:extLst>
                </a:gridCol>
                <a:gridCol w="823831">
                  <a:extLst>
                    <a:ext uri="{9D8B030D-6E8A-4147-A177-3AD203B41FA5}">
                      <a16:colId xmlns:a16="http://schemas.microsoft.com/office/drawing/2014/main" val="564882424"/>
                    </a:ext>
                  </a:extLst>
                </a:gridCol>
                <a:gridCol w="1310964">
                  <a:extLst>
                    <a:ext uri="{9D8B030D-6E8A-4147-A177-3AD203B41FA5}">
                      <a16:colId xmlns:a16="http://schemas.microsoft.com/office/drawing/2014/main" val="2851600872"/>
                    </a:ext>
                  </a:extLst>
                </a:gridCol>
                <a:gridCol w="1270370">
                  <a:extLst>
                    <a:ext uri="{9D8B030D-6E8A-4147-A177-3AD203B41FA5}">
                      <a16:colId xmlns:a16="http://schemas.microsoft.com/office/drawing/2014/main" val="325300933"/>
                    </a:ext>
                  </a:extLst>
                </a:gridCol>
                <a:gridCol w="1260821">
                  <a:extLst>
                    <a:ext uri="{9D8B030D-6E8A-4147-A177-3AD203B41FA5}">
                      <a16:colId xmlns:a16="http://schemas.microsoft.com/office/drawing/2014/main" val="3164028875"/>
                    </a:ext>
                  </a:extLst>
                </a:gridCol>
              </a:tblGrid>
              <a:tr h="38843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№</a:t>
                      </a:r>
                      <a:b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п/п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Наименование показателей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Единица </a:t>
                      </a:r>
                      <a:b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измерения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Утвержденная ТС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Фактические показатели за </a:t>
                      </a:r>
                      <a:b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2025 год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Отклонения в %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3614223"/>
                  </a:ext>
                </a:extLst>
              </a:tr>
              <a:tr h="220840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72397045"/>
                  </a:ext>
                </a:extLst>
              </a:tr>
              <a:tr h="25895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I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Затраты на производство товаров и предоставление услуг, всего, в том числе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1 516 400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1 287 360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9583472"/>
                  </a:ext>
                </a:extLst>
              </a:tr>
              <a:tr h="19059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Материальные затраты, всего, в том числе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98 820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87 140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2427071"/>
                  </a:ext>
                </a:extLst>
              </a:tr>
              <a:tr h="168146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Сырье и материалы, в том числе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98 820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87 140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4867454"/>
                  </a:ext>
                </a:extLst>
              </a:tr>
              <a:tr h="144016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1.1.1.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Материалы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82 214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77 517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0540228"/>
                  </a:ext>
                </a:extLst>
              </a:tr>
              <a:tr h="14134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1.1.1.1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Хим. Реагенты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44 301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72 273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9548779"/>
                  </a:ext>
                </a:extLst>
              </a:tr>
              <a:tr h="138678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1.1.1.2.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Хим. Реактивы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2 180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1 674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-23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960295"/>
                  </a:ext>
                </a:extLst>
              </a:tr>
              <a:tr h="13600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1.1.1.3.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Хим. Посуда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35 734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3 570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-90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763019"/>
                  </a:ext>
                </a:extLst>
              </a:tr>
              <a:tr h="13720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1.1.2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Топливо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3 647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2 131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6313139"/>
                  </a:ext>
                </a:extLst>
              </a:tr>
              <a:tr h="20267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1.1.3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Инструменты и материалы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12 959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7 493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8570179"/>
                  </a:ext>
                </a:extLst>
              </a:tr>
              <a:tr h="144016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2.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Расходы на оплату труда, всего, в том числе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315 733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315 733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9706082"/>
                  </a:ext>
                </a:extLst>
              </a:tr>
              <a:tr h="225223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2.1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Заработная плата производственного персонала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274 384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274 384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4473248"/>
                  </a:ext>
                </a:extLst>
              </a:tr>
              <a:tr h="132148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2.2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Социальный налог и социальные отчисления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26 259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26 259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54838012"/>
                  </a:ext>
                </a:extLst>
              </a:tr>
              <a:tr h="12947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2.3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ОСМС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8 232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8 232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1140113"/>
                  </a:ext>
                </a:extLst>
              </a:tr>
              <a:tr h="12947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2.4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ОППВ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4800747"/>
                  </a:ext>
                </a:extLst>
              </a:tr>
              <a:tr h="12947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2.5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ОПВР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6 860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6 860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55503044"/>
                  </a:ext>
                </a:extLst>
              </a:tr>
              <a:tr h="193480">
                <a:tc>
                  <a:txBody>
                    <a:bodyPr/>
                    <a:lstStyle/>
                    <a:p>
                      <a:pPr algn="l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3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Амортизация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738 493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738 493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1424504"/>
                  </a:ext>
                </a:extLst>
              </a:tr>
              <a:tr h="144016">
                <a:tc>
                  <a:txBody>
                    <a:bodyPr/>
                    <a:lstStyle/>
                    <a:p>
                      <a:pPr algn="l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4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Ремонтные работы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115 080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7 752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-93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5529950"/>
                  </a:ext>
                </a:extLst>
              </a:tr>
              <a:tr h="12947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5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Прочие затраты (расшифровать)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248 273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138 241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-44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0758295"/>
                  </a:ext>
                </a:extLst>
              </a:tr>
              <a:tr h="12947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5.1.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Услуги по аренде пассажирского транспорта и спецтехники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27 815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20 119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-28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80620938"/>
                  </a:ext>
                </a:extLst>
              </a:tr>
              <a:tr h="12947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5.2.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Поверка и ремонт средств измерений (метрология)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2 330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1 079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-54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6139876"/>
                  </a:ext>
                </a:extLst>
              </a:tr>
              <a:tr h="12947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5.3.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Командировочные  расходы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3 096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2 735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-1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ru-KZ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8181564"/>
                  </a:ext>
                </a:extLst>
              </a:tr>
              <a:tr h="12947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5.4.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Услуги связи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1 757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1 255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-29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9015628"/>
                  </a:ext>
                </a:extLst>
              </a:tr>
              <a:tr h="12947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5.5.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Услуги по техническому обслуживанию ОС и НА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12 623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5 340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-58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666946"/>
                  </a:ext>
                </a:extLst>
              </a:tr>
              <a:tr h="12947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5.6.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Дезинфекция  и Дератизация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797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-96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93160891"/>
                  </a:ext>
                </a:extLst>
              </a:tr>
              <a:tr h="12947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5.7.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Подготовка и повышение квалификации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4 786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5 544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74335903"/>
                  </a:ext>
                </a:extLst>
              </a:tr>
              <a:tr h="12947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5.8.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Клининговые услуги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4 505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5 975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73687225"/>
                  </a:ext>
                </a:extLst>
              </a:tr>
              <a:tr h="12947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5.9.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Охрана труда и ТБ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10 946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4 979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-55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1181307"/>
                  </a:ext>
                </a:extLst>
              </a:tr>
              <a:tr h="12947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5.10.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Эмиссия и экологические затраты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16 419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-98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6988716"/>
                  </a:ext>
                </a:extLst>
              </a:tr>
              <a:tr h="12947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5.11.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Услуги Охраны и безопасность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9 024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19 527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8976356"/>
                  </a:ext>
                </a:extLst>
              </a:tr>
              <a:tr h="12947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5.12.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Аварийно- спасательная служба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36 600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10 438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-71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38808426"/>
                  </a:ext>
                </a:extLst>
              </a:tr>
              <a:tr h="12947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5.13.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Утилизация отходов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74 872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36 212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-52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3445534"/>
                  </a:ext>
                </a:extLst>
              </a:tr>
              <a:tr h="12947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5.14.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Проведение химических анализов и Лабораторные затраты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5 669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971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-83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76113206"/>
                  </a:ext>
                </a:extLst>
              </a:tr>
              <a:tr h="12947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5.15.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Аренда офиса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1 773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1 506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818027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30593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63688" y="130571"/>
            <a:ext cx="6192688" cy="4652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.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Исполнение тарифной сметы на услугу по отводу и очистке сточных вод за 2025 год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37D82CF-BC95-40C5-9C13-A233661AD3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47119"/>
            <a:ext cx="1510178" cy="548680"/>
          </a:xfrm>
          <a:prstGeom prst="rect">
            <a:avLst/>
          </a:prstGeom>
        </p:spPr>
      </p:pic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73E5FAF6-546C-40C5-BC8A-E9EC14AB74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1277105"/>
              </p:ext>
            </p:extLst>
          </p:nvPr>
        </p:nvGraphicFramePr>
        <p:xfrm>
          <a:off x="107504" y="735767"/>
          <a:ext cx="8825380" cy="564535"/>
        </p:xfrm>
        <a:graphic>
          <a:graphicData uri="http://schemas.openxmlformats.org/drawingml/2006/table">
            <a:tbl>
              <a:tblPr/>
              <a:tblGrid>
                <a:gridCol w="648071">
                  <a:extLst>
                    <a:ext uri="{9D8B030D-6E8A-4147-A177-3AD203B41FA5}">
                      <a16:colId xmlns:a16="http://schemas.microsoft.com/office/drawing/2014/main" val="696669664"/>
                    </a:ext>
                  </a:extLst>
                </a:gridCol>
                <a:gridCol w="3236359">
                  <a:extLst>
                    <a:ext uri="{9D8B030D-6E8A-4147-A177-3AD203B41FA5}">
                      <a16:colId xmlns:a16="http://schemas.microsoft.com/office/drawing/2014/main" val="2578958735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462728244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187965704"/>
                    </a:ext>
                  </a:extLst>
                </a:gridCol>
                <a:gridCol w="1513266">
                  <a:extLst>
                    <a:ext uri="{9D8B030D-6E8A-4147-A177-3AD203B41FA5}">
                      <a16:colId xmlns:a16="http://schemas.microsoft.com/office/drawing/2014/main" val="1648371240"/>
                    </a:ext>
                  </a:extLst>
                </a:gridCol>
                <a:gridCol w="1123428">
                  <a:extLst>
                    <a:ext uri="{9D8B030D-6E8A-4147-A177-3AD203B41FA5}">
                      <a16:colId xmlns:a16="http://schemas.microsoft.com/office/drawing/2014/main" val="3952068331"/>
                    </a:ext>
                  </a:extLst>
                </a:gridCol>
              </a:tblGrid>
              <a:tr h="409727"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№</a:t>
                      </a:r>
                      <a:br>
                        <a:rPr lang="kk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kk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п/п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Наименование показателей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Единица </a:t>
                      </a:r>
                      <a:br>
                        <a:rPr lang="kk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kk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измерения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Утвержденая ТС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Фактические показатели за  2025 год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Отклонение в %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2803893"/>
                  </a:ext>
                </a:extLst>
              </a:tr>
              <a:tr h="138953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6685907"/>
                  </a:ext>
                </a:extLst>
              </a:tr>
            </a:tbl>
          </a:graphicData>
        </a:graphic>
      </p:graphicFrame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19B4BC3D-3EA5-43C2-ADC5-4294BD3FFE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1569728"/>
              </p:ext>
            </p:extLst>
          </p:nvPr>
        </p:nvGraphicFramePr>
        <p:xfrm>
          <a:off x="112730" y="1338873"/>
          <a:ext cx="8825381" cy="5115430"/>
        </p:xfrm>
        <a:graphic>
          <a:graphicData uri="http://schemas.openxmlformats.org/drawingml/2006/table">
            <a:tbl>
              <a:tblPr/>
              <a:tblGrid>
                <a:gridCol w="655974">
                  <a:extLst>
                    <a:ext uri="{9D8B030D-6E8A-4147-A177-3AD203B41FA5}">
                      <a16:colId xmlns:a16="http://schemas.microsoft.com/office/drawing/2014/main" val="747760535"/>
                    </a:ext>
                  </a:extLst>
                </a:gridCol>
                <a:gridCol w="3232458">
                  <a:extLst>
                    <a:ext uri="{9D8B030D-6E8A-4147-A177-3AD203B41FA5}">
                      <a16:colId xmlns:a16="http://schemas.microsoft.com/office/drawing/2014/main" val="2980710036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505247652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213627491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3492200390"/>
                    </a:ext>
                  </a:extLst>
                </a:gridCol>
                <a:gridCol w="1120525">
                  <a:extLst>
                    <a:ext uri="{9D8B030D-6E8A-4147-A177-3AD203B41FA5}">
                      <a16:colId xmlns:a16="http://schemas.microsoft.com/office/drawing/2014/main" val="453324708"/>
                    </a:ext>
                  </a:extLst>
                </a:gridCol>
              </a:tblGrid>
              <a:tr h="205733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5.16.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Коммунальные услуги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797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-66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67551"/>
                  </a:ext>
                </a:extLst>
              </a:tr>
              <a:tr h="142106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5.17.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Страхования ГПО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2 368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1 581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9554865"/>
                  </a:ext>
                </a:extLst>
              </a:tr>
              <a:tr h="228268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5.18.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Прочие затраты, всего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32 095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20 314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2339803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II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Расходы периода всего, в том числе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256 127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279 104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2127503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Общие и административные расходы, всего: в том числе: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88 850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88 583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1956506"/>
                  </a:ext>
                </a:extLst>
              </a:tr>
              <a:tr h="199044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6.1.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Заработная плата административного персонала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77 214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77 214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70462022"/>
                  </a:ext>
                </a:extLst>
              </a:tr>
              <a:tr h="199044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6.2.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Социальный налог и социальные отчисления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7 389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7 389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8699264"/>
                  </a:ext>
                </a:extLst>
              </a:tr>
              <a:tr h="177976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6.3.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ОСМС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2 316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2 049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1417079"/>
                  </a:ext>
                </a:extLst>
              </a:tr>
              <a:tr h="220603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6.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ОПВР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1 930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1 930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1570408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Налоги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145 406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151 203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6422356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7.1.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налог на имущество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145 406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151 203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99053812"/>
                  </a:ext>
                </a:extLst>
              </a:tr>
              <a:tr h="163215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Прочие расходы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21 871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39 318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3498996"/>
                  </a:ext>
                </a:extLst>
              </a:tr>
              <a:tr h="192246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8.1.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Командировочные расходы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3 440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4 113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7623923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8.2.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Услуги связи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544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106934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8.3.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Обслуживание и ремонт ОС и НМА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4 373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6 095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7516289"/>
                  </a:ext>
                </a:extLst>
              </a:tr>
              <a:tr h="73918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8.4.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Аренда офиса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7 168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12 882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1149783"/>
                  </a:ext>
                </a:extLst>
              </a:tr>
              <a:tr h="213355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8.5.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Подготовка и повышение квалификации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1 162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1 370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8056293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8.6.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Консалтинговые и Аудиторские услуги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2 524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2 700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75591246"/>
                  </a:ext>
                </a:extLst>
              </a:tr>
              <a:tr h="144016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8.7.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Канцелярские расходы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2 385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-88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4477155"/>
                  </a:ext>
                </a:extLst>
              </a:tr>
              <a:tr h="213355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8.8.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Страхования ГПО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0660189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8.9.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Прочие затраты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11 113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555563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III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Всего затрат на предоставление услуг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1 772 527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1 566 464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1189561"/>
                  </a:ext>
                </a:extLst>
              </a:tr>
              <a:tr h="199044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Прибыль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-801 154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KZ" sz="9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97293733"/>
                  </a:ext>
                </a:extLst>
              </a:tr>
              <a:tr h="16099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IV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Всего доходов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1 772 527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765 310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-57</a:t>
                      </a:r>
                      <a:endParaRPr lang="ru-KZ" sz="9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2658429"/>
                  </a:ext>
                </a:extLst>
              </a:tr>
              <a:tr h="19904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V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Объем оказываемых услуг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м3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493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-40</a:t>
                      </a:r>
                      <a:endParaRPr lang="ru-KZ" sz="9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3713193"/>
                  </a:ext>
                </a:extLst>
              </a:tr>
              <a:tr h="15923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VI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Тариф (без налога на добавленную стоимость)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тенге/м3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1 55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3,77</a:t>
                      </a:r>
                      <a:endParaRPr lang="ru-KZ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1 553,77</a:t>
                      </a:r>
                      <a:endParaRPr lang="ru-KZ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KZ" sz="9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94421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72490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428A88C-7CEA-48C5-A21B-00B61BCF1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E838C81-44EA-4E00-96E7-F4A5C0DFBE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53034"/>
            <a:ext cx="1505843" cy="54868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65D3725-1A49-49C7-88EC-25AE754A3EB8}"/>
              </a:ext>
            </a:extLst>
          </p:cNvPr>
          <p:cNvSpPr txBox="1"/>
          <p:nvPr/>
        </p:nvSpPr>
        <p:spPr>
          <a:xfrm>
            <a:off x="1876726" y="218309"/>
            <a:ext cx="6727721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 Исполнение инвестиционной программы</a:t>
            </a:r>
          </a:p>
        </p:txBody>
      </p:sp>
      <p:graphicFrame>
        <p:nvGraphicFramePr>
          <p:cNvPr id="10" name="Таблица 9">
            <a:extLst>
              <a:ext uri="{FF2B5EF4-FFF2-40B4-BE49-F238E27FC236}">
                <a16:creationId xmlns:a16="http://schemas.microsoft.com/office/drawing/2014/main" id="{234ADBB4-5AB5-42C0-BCA1-F828C0832D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3416332"/>
              </p:ext>
            </p:extLst>
          </p:nvPr>
        </p:nvGraphicFramePr>
        <p:xfrm>
          <a:off x="359531" y="1785312"/>
          <a:ext cx="8280800" cy="4042362"/>
        </p:xfrm>
        <a:graphic>
          <a:graphicData uri="http://schemas.openxmlformats.org/drawingml/2006/table">
            <a:tbl>
              <a:tblPr/>
              <a:tblGrid>
                <a:gridCol w="396045">
                  <a:extLst>
                    <a:ext uri="{9D8B030D-6E8A-4147-A177-3AD203B41FA5}">
                      <a16:colId xmlns:a16="http://schemas.microsoft.com/office/drawing/2014/main" val="917084100"/>
                    </a:ext>
                  </a:extLst>
                </a:gridCol>
                <a:gridCol w="3780360">
                  <a:extLst>
                    <a:ext uri="{9D8B030D-6E8A-4147-A177-3AD203B41FA5}">
                      <a16:colId xmlns:a16="http://schemas.microsoft.com/office/drawing/2014/main" val="3517429095"/>
                    </a:ext>
                  </a:extLst>
                </a:gridCol>
                <a:gridCol w="864084">
                  <a:extLst>
                    <a:ext uri="{9D8B030D-6E8A-4147-A177-3AD203B41FA5}">
                      <a16:colId xmlns:a16="http://schemas.microsoft.com/office/drawing/2014/main" val="677780035"/>
                    </a:ext>
                  </a:extLst>
                </a:gridCol>
                <a:gridCol w="900172">
                  <a:extLst>
                    <a:ext uri="{9D8B030D-6E8A-4147-A177-3AD203B41FA5}">
                      <a16:colId xmlns:a16="http://schemas.microsoft.com/office/drawing/2014/main" val="3855198645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487758512"/>
                    </a:ext>
                  </a:extLst>
                </a:gridCol>
                <a:gridCol w="1476043">
                  <a:extLst>
                    <a:ext uri="{9D8B030D-6E8A-4147-A177-3AD203B41FA5}">
                      <a16:colId xmlns:a16="http://schemas.microsoft.com/office/drawing/2014/main" val="568678644"/>
                    </a:ext>
                  </a:extLst>
                </a:gridCol>
              </a:tblGrid>
              <a:tr h="28865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№ п/п</a:t>
                      </a: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 мероприятий инвестиционной программы</a:t>
                      </a: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Единица измерения</a:t>
                      </a: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Утверждённая Инвестиционная программа </a:t>
                      </a: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Фактические показатели за 2025г. (</a:t>
                      </a:r>
                      <a:r>
                        <a:rPr lang="ru-RU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тыс.тенге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) </a:t>
                      </a: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3469270"/>
                  </a:ext>
                </a:extLst>
              </a:tr>
              <a:tr h="288653">
                <a:tc vMerge="1">
                  <a:txBody>
                    <a:bodyPr/>
                    <a:lstStyle/>
                    <a:p>
                      <a:pPr algn="ctr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количество</a:t>
                      </a: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сумма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(</a:t>
                      </a:r>
                      <a:r>
                        <a:rPr lang="ru-RU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тыс.тенге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)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296781"/>
                  </a:ext>
                </a:extLst>
              </a:tr>
              <a:tr h="292922">
                <a:tc>
                  <a:txBody>
                    <a:bodyPr/>
                    <a:lstStyle/>
                    <a:p>
                      <a:pPr algn="ctr" fontAlgn="t"/>
                      <a:r>
                        <a:rPr lang="ru-KZ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Строительство объектов инфраструктуры СЭЗ НИНТ в Атырауской области (участок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Карабатан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). Пруд -испаритель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работа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t"/>
                      <a:r>
                        <a:rPr lang="ru-KZ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793 538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KZ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793 538 </a:t>
                      </a:r>
                    </a:p>
                    <a:p>
                      <a:pPr marL="0" algn="ctr" defTabSz="685800" rtl="0" eaLnBrk="1" fontAlgn="ctr" latinLnBrk="0" hangingPunct="1"/>
                      <a:endParaRPr lang="ru-KZ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8997795"/>
                  </a:ext>
                </a:extLst>
              </a:tr>
              <a:tr h="239873">
                <a:tc>
                  <a:txBody>
                    <a:bodyPr/>
                    <a:lstStyle/>
                    <a:p>
                      <a:pPr algn="ctr" fontAlgn="t"/>
                      <a:r>
                        <a:rPr lang="ru-K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Приобретение кондиционеров в отсеках трансформаторных подстанций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шт.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KZ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2 470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KZ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2 470</a:t>
                      </a:r>
                    </a:p>
                    <a:p>
                      <a:pPr marL="0" algn="ctr" defTabSz="685800" rtl="0" eaLnBrk="1" fontAlgn="ctr" latinLnBrk="0" hangingPunct="1"/>
                      <a:endParaRPr lang="ru-KZ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6850292"/>
                  </a:ext>
                </a:extLst>
              </a:tr>
              <a:tr h="696231">
                <a:tc>
                  <a:txBody>
                    <a:bodyPr/>
                    <a:lstStyle/>
                    <a:p>
                      <a:pPr algn="ctr" fontAlgn="t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t"/>
                      <a:r>
                        <a:rPr lang="ru-KZ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Капитальный ремонт - восстановление антикоррозийного покрытия резервуаров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работа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KZ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KZ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82 302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срок исполнения мероприятия продлен до 31.12.2026 года</a:t>
                      </a:r>
                      <a:endParaRPr lang="ru-KZ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3890732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ctr" fontAlgn="t"/>
                      <a:r>
                        <a:rPr lang="ru-K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Приобретение мембран ультрафильтрации и обратного осмоса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шт.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220 784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KZ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220 784</a:t>
                      </a:r>
                    </a:p>
                    <a:p>
                      <a:pPr marL="0" algn="ctr" defTabSz="685800" rtl="0" eaLnBrk="1" fontAlgn="ctr" latinLnBrk="0" hangingPunct="1"/>
                      <a:endParaRPr lang="ru-KZ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5984478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ctr" fontAlgn="t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t"/>
                      <a:r>
                        <a:rPr lang="ru-KZ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Приобретение оборудования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оборуд.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K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KZ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52 681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52 681</a:t>
                      </a:r>
                      <a:endParaRPr lang="ru-KZ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5167934"/>
                  </a:ext>
                </a:extLst>
              </a:tr>
              <a:tr h="108522">
                <a:tc>
                  <a:txBody>
                    <a:bodyPr/>
                    <a:lstStyle/>
                    <a:p>
                      <a:pPr algn="ctr" fontAlgn="t"/>
                      <a:endParaRPr lang="ru-KZ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 по подаче воды по распределительным сетям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t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587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t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1 151 775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endParaRPr lang="ru-RU" sz="12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685800" rtl="0" eaLnBrk="1" fontAlgn="ctr" latinLnBrk="0" hangingPunct="1"/>
                      <a:r>
                        <a:rPr lang="ru-RU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1 069 473</a:t>
                      </a: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6785455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DECE2331-AA43-4ABB-8AAE-578A24AE7F58}"/>
              </a:ext>
            </a:extLst>
          </p:cNvPr>
          <p:cNvSpPr txBox="1"/>
          <p:nvPr/>
        </p:nvSpPr>
        <p:spPr>
          <a:xfrm>
            <a:off x="359531" y="809078"/>
            <a:ext cx="859288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b="1" dirty="0">
                <a:solidFill>
                  <a:srgbClr val="4472C4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Инвестиционная программа на услугу по подаче воды по </a:t>
            </a:r>
            <a:r>
              <a:rPr lang="en-US" sz="1600" b="1" dirty="0">
                <a:solidFill>
                  <a:srgbClr val="4472C4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</a:t>
            </a:r>
            <a:r>
              <a:rPr lang="ru-RU" sz="1600" b="1" dirty="0">
                <a:solidFill>
                  <a:srgbClr val="4472C4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распределительным сетям на 2025 год</a:t>
            </a:r>
          </a:p>
        </p:txBody>
      </p:sp>
    </p:spTree>
    <p:extLst>
      <p:ext uri="{BB962C8B-B14F-4D97-AF65-F5344CB8AC3E}">
        <p14:creationId xmlns:p14="http://schemas.microsoft.com/office/powerpoint/2010/main" val="16835555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428A88C-7CEA-48C5-A21B-00B61BCF1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E838C81-44EA-4E00-96E7-F4A5C0DFBE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53034"/>
            <a:ext cx="1505843" cy="54868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65D3725-1A49-49C7-88EC-25AE754A3EB8}"/>
              </a:ext>
            </a:extLst>
          </p:cNvPr>
          <p:cNvSpPr txBox="1"/>
          <p:nvPr/>
        </p:nvSpPr>
        <p:spPr>
          <a:xfrm>
            <a:off x="1876726" y="218309"/>
            <a:ext cx="6727721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 Исполнение инвестиционной программы</a:t>
            </a:r>
          </a:p>
        </p:txBody>
      </p:sp>
      <p:graphicFrame>
        <p:nvGraphicFramePr>
          <p:cNvPr id="10" name="Таблица 9">
            <a:extLst>
              <a:ext uri="{FF2B5EF4-FFF2-40B4-BE49-F238E27FC236}">
                <a16:creationId xmlns:a16="http://schemas.microsoft.com/office/drawing/2014/main" id="{234ADBB4-5AB5-42C0-BCA1-F828C0832D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7576581"/>
              </p:ext>
            </p:extLst>
          </p:nvPr>
        </p:nvGraphicFramePr>
        <p:xfrm>
          <a:off x="323647" y="1732373"/>
          <a:ext cx="8280800" cy="4183881"/>
        </p:xfrm>
        <a:graphic>
          <a:graphicData uri="http://schemas.openxmlformats.org/drawingml/2006/table">
            <a:tbl>
              <a:tblPr/>
              <a:tblGrid>
                <a:gridCol w="656806">
                  <a:extLst>
                    <a:ext uri="{9D8B030D-6E8A-4147-A177-3AD203B41FA5}">
                      <a16:colId xmlns:a16="http://schemas.microsoft.com/office/drawing/2014/main" val="917084100"/>
                    </a:ext>
                  </a:extLst>
                </a:gridCol>
                <a:gridCol w="3519599">
                  <a:extLst>
                    <a:ext uri="{9D8B030D-6E8A-4147-A177-3AD203B41FA5}">
                      <a16:colId xmlns:a16="http://schemas.microsoft.com/office/drawing/2014/main" val="3517429095"/>
                    </a:ext>
                  </a:extLst>
                </a:gridCol>
                <a:gridCol w="864084">
                  <a:extLst>
                    <a:ext uri="{9D8B030D-6E8A-4147-A177-3AD203B41FA5}">
                      <a16:colId xmlns:a16="http://schemas.microsoft.com/office/drawing/2014/main" val="677780035"/>
                    </a:ext>
                  </a:extLst>
                </a:gridCol>
                <a:gridCol w="864048">
                  <a:extLst>
                    <a:ext uri="{9D8B030D-6E8A-4147-A177-3AD203B41FA5}">
                      <a16:colId xmlns:a16="http://schemas.microsoft.com/office/drawing/2014/main" val="3855198645"/>
                    </a:ext>
                  </a:extLst>
                </a:gridCol>
                <a:gridCol w="928765">
                  <a:extLst>
                    <a:ext uri="{9D8B030D-6E8A-4147-A177-3AD203B41FA5}">
                      <a16:colId xmlns:a16="http://schemas.microsoft.com/office/drawing/2014/main" val="2487758512"/>
                    </a:ext>
                  </a:extLst>
                </a:gridCol>
                <a:gridCol w="1447498">
                  <a:extLst>
                    <a:ext uri="{9D8B030D-6E8A-4147-A177-3AD203B41FA5}">
                      <a16:colId xmlns:a16="http://schemas.microsoft.com/office/drawing/2014/main" val="568678644"/>
                    </a:ext>
                  </a:extLst>
                </a:gridCol>
              </a:tblGrid>
              <a:tr h="28865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№ п/п</a:t>
                      </a: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 мероприятий инвестиционной программы</a:t>
                      </a: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Единица измерения</a:t>
                      </a: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Утверждённая Инвестиционная программа </a:t>
                      </a: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Фактические показатели за 2025г. (</a:t>
                      </a:r>
                      <a:r>
                        <a:rPr lang="ru-RU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тыс.тенге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) </a:t>
                      </a: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3469270"/>
                  </a:ext>
                </a:extLst>
              </a:tr>
              <a:tr h="288653">
                <a:tc vMerge="1">
                  <a:txBody>
                    <a:bodyPr/>
                    <a:lstStyle/>
                    <a:p>
                      <a:pPr algn="ctr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количество</a:t>
                      </a: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сумма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(</a:t>
                      </a:r>
                      <a:r>
                        <a:rPr lang="ru-RU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тыс.тенге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)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296781"/>
                  </a:ext>
                </a:extLst>
              </a:tr>
              <a:tr h="362486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Реконструкция система приема стоков и модернизация колодцев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работа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144 192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144 192</a:t>
                      </a:r>
                      <a:endParaRPr lang="ru-KZ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8997795"/>
                  </a:ext>
                </a:extLst>
              </a:tr>
              <a:tr h="64945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Строительство объектов инфраструктуры СЭЗ НИНТ в Атырауской области. (участок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Карабатан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). Пруд -испаритель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работа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338 831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338 831</a:t>
                      </a:r>
                      <a:endParaRPr lang="ru-KZ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6850292"/>
                  </a:ext>
                </a:extLst>
              </a:tr>
              <a:tr h="367584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Капитальный ремонт - восстановление антикоррозийного покрытия резервуаров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работа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37 917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срок исполнения мероприятия продлен до 31.12.2026 года</a:t>
                      </a:r>
                      <a:endParaRPr lang="ru-KZ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3890732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Приобретение мембран для био-реактора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шт.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150 075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150 075</a:t>
                      </a:r>
                      <a:endParaRPr lang="ru-KZ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5984478"/>
                  </a:ext>
                </a:extLst>
              </a:tr>
              <a:tr h="31473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Приобретение оборудования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оборуд.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67 478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67 478</a:t>
                      </a:r>
                      <a:endParaRPr lang="ru-KZ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5167934"/>
                  </a:ext>
                </a:extLst>
              </a:tr>
              <a:tr h="96203">
                <a:tc>
                  <a:txBody>
                    <a:bodyPr/>
                    <a:lstStyle/>
                    <a:p>
                      <a:pPr algn="ctr" fontAlgn="ctr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Итого по отводу и очистке сточных вод</a:t>
                      </a:r>
                    </a:p>
                    <a:p>
                      <a:pPr algn="l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738 493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700 576</a:t>
                      </a:r>
                      <a:endParaRPr lang="ru-KZ" sz="12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23011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ctr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ВСЕГО НА 2025 год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K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763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t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1 890 268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endParaRPr lang="ru-RU" sz="12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  <a:p>
                      <a:pPr marL="0" algn="ctr" defTabSz="685800" rtl="0" eaLnBrk="1" fontAlgn="ctr" latinLnBrk="0" hangingPunct="1"/>
                      <a:r>
                        <a:rPr lang="ru-RU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1 770 049</a:t>
                      </a:r>
                      <a:endParaRPr lang="ru-KZ" sz="12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6849093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DECE2331-AA43-4ABB-8AAE-578A24AE7F58}"/>
              </a:ext>
            </a:extLst>
          </p:cNvPr>
          <p:cNvSpPr txBox="1"/>
          <p:nvPr/>
        </p:nvSpPr>
        <p:spPr>
          <a:xfrm>
            <a:off x="359531" y="809078"/>
            <a:ext cx="859288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b="1" dirty="0">
                <a:solidFill>
                  <a:srgbClr val="4472C4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Инвестиционная программа на услугу по отводу и очистке сточных вод </a:t>
            </a:r>
            <a:r>
              <a:rPr lang="en-US" sz="1600" b="1" dirty="0">
                <a:solidFill>
                  <a:srgbClr val="4472C4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</a:t>
            </a:r>
            <a:r>
              <a:rPr lang="ru-RU" sz="1600" b="1" dirty="0">
                <a:solidFill>
                  <a:srgbClr val="4472C4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2025 год</a:t>
            </a:r>
          </a:p>
        </p:txBody>
      </p:sp>
    </p:spTree>
    <p:extLst>
      <p:ext uri="{BB962C8B-B14F-4D97-AF65-F5344CB8AC3E}">
        <p14:creationId xmlns:p14="http://schemas.microsoft.com/office/powerpoint/2010/main" val="35746750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79511" y="799356"/>
            <a:ext cx="8667285" cy="29238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 anchor="ctr">
            <a:spAutoFit/>
          </a:bodyPr>
          <a:lstStyle/>
          <a:p>
            <a:pPr algn="just"/>
            <a:r>
              <a:rPr lang="ru-RU" sz="13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2025 году из основных событий можно отметить следующие:</a:t>
            </a:r>
          </a:p>
        </p:txBody>
      </p:sp>
      <p:sp>
        <p:nvSpPr>
          <p:cNvPr id="11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907704" y="162577"/>
            <a:ext cx="4680520" cy="4571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VI </a:t>
            </a:r>
            <a:r>
              <a:rPr lang="kk-KZ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Итоги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 года </a:t>
            </a:r>
          </a:p>
        </p:txBody>
      </p:sp>
      <p:cxnSp>
        <p:nvCxnSpPr>
          <p:cNvPr id="14" name="Straight Connector 7"/>
          <p:cNvCxnSpPr/>
          <p:nvPr/>
        </p:nvCxnSpPr>
        <p:spPr>
          <a:xfrm>
            <a:off x="251520" y="73493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79512" y="1088632"/>
            <a:ext cx="8667284" cy="5756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indent="-285750" algn="just">
              <a:lnSpc>
                <a:spcPct val="150000"/>
              </a:lnSpc>
              <a:buSzPct val="130000"/>
              <a:buFont typeface="Arial" panose="020B0604020202020204" pitchFamily="34" charset="0"/>
              <a:buChar char="•"/>
            </a:pPr>
            <a:r>
              <a:rPr lang="ru-RU" sz="13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В отчетном периоде объем оказанных услуг по подаче воды по распределительным сетям составил 1 606 тыс.м³, что на 1 040 тыс.м³ или на 39,3% ниже объема, утвержденного в тарифной смете. Предоставление услуги осуществлялось согласно заключенных договоров с потребителями. Доход от оказания услуги по подаче воды утвержден Департаментом в сумме       8 929 516 </a:t>
            </a:r>
            <a:r>
              <a:rPr lang="ru-RU" sz="13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тыс.тенге</a:t>
            </a:r>
            <a:r>
              <a:rPr lang="ru-RU" sz="13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, фактический доход составил  5 842 029 </a:t>
            </a:r>
            <a:r>
              <a:rPr lang="ru-RU" sz="13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тыс.тенге</a:t>
            </a:r>
            <a:r>
              <a:rPr lang="ru-RU" sz="13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SzPct val="130000"/>
              <a:buFont typeface="Arial" panose="020B0604020202020204" pitchFamily="34" charset="0"/>
              <a:buChar char="•"/>
            </a:pPr>
            <a:r>
              <a:rPr lang="ru-RU" sz="13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В отчетном периоде объем оказанных услуг по отводу и очистке сточных вод составил 493 тыс.м³, что на 332 тыс.м³ или на 40,27% ниже объема, утвержденного в тарифной смете. Предоставление услуги осуществлялось согласно заключенных договоров с потребителями. Доход от оказания услуги утвержден Департаментом в сумме 1 772 527 </a:t>
            </a:r>
            <a:r>
              <a:rPr lang="ru-RU" sz="13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тыс.тенге</a:t>
            </a:r>
            <a:r>
              <a:rPr lang="ru-RU" sz="13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, фактический доход составил 765 310 </a:t>
            </a:r>
            <a:r>
              <a:rPr lang="ru-RU" sz="13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тыс.тенге</a:t>
            </a:r>
            <a:r>
              <a:rPr lang="ru-RU" sz="13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SzPct val="130000"/>
              <a:buFont typeface="Arial" panose="020B0604020202020204" pitchFamily="34" charset="0"/>
              <a:buChar char="•"/>
            </a:pPr>
            <a:r>
              <a:rPr lang="ru-RU" sz="13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результате фактического недобора объёма воды ТОО «Kazakhstan </a:t>
            </a:r>
            <a:r>
              <a:rPr lang="ru-RU" sz="13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Petrochemical</a:t>
            </a:r>
            <a:r>
              <a:rPr lang="ru-RU" sz="13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Industries     Inc.» по сравнению с запланированными (договорными) показателями за 2025 год, Товарищество несет убытки по услугам по подаче воды на сумму 397 770 тыс. тенге и по отводу и очистке сточных вод на сумму 801 154 тыс. тенге. </a:t>
            </a:r>
          </a:p>
          <a:p>
            <a:pPr marL="285750" lvl="0" indent="-285750" algn="just">
              <a:lnSpc>
                <a:spcPct val="150000"/>
              </a:lnSpc>
              <a:buSzPct val="130000"/>
              <a:buFont typeface="Arial" panose="020B0604020202020204" pitchFamily="34" charset="0"/>
              <a:buChar char="•"/>
            </a:pPr>
            <a:r>
              <a:rPr lang="ru-RU" sz="13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Инвестиционная программа Товарищества, утвержденная на 2025 год исполнена полностью, за исключением мероприятия, срок исполнения которого перенесен до 31 декабря 2026 года.</a:t>
            </a:r>
          </a:p>
          <a:p>
            <a:pPr marL="285750" lvl="0" indent="-285750" algn="just">
              <a:lnSpc>
                <a:spcPct val="150000"/>
              </a:lnSpc>
              <a:buSzPct val="130000"/>
              <a:buFont typeface="Arial" panose="020B0604020202020204" pitchFamily="34" charset="0"/>
              <a:buChar char="•"/>
            </a:pPr>
            <a:r>
              <a:rPr lang="ru-RU" sz="13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Товариществом на системной основе проводится работа с потребителями регулируемых услуг по вопросам основной деятельности.</a:t>
            </a:r>
          </a:p>
          <a:p>
            <a:pPr marL="285750" lvl="0" indent="-285750" algn="just">
              <a:lnSpc>
                <a:spcPct val="150000"/>
              </a:lnSpc>
              <a:buSzPct val="130000"/>
              <a:buFont typeface="Arial" panose="020B0604020202020204" pitchFamily="34" charset="0"/>
              <a:buChar char="•"/>
            </a:pPr>
            <a:r>
              <a:rPr lang="ru-RU" sz="13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В 2026 году Товарищество планирует продолжить работу по утвержденным тарифам.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981A47D-A508-4779-92F4-BC38EFDBD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131314"/>
            <a:ext cx="1510178" cy="548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2826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563888" y="155635"/>
            <a:ext cx="1944217" cy="3817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sz="1600" b="1" dirty="0">
              <a:solidFill>
                <a:schemeClr val="accent5">
                  <a:lumMod val="50000"/>
                </a:schemeClr>
              </a:solidFill>
              <a:latin typeface="Roboto Light"/>
              <a:cs typeface="Arial" panose="020B0604020202020204" pitchFamily="34" charset="0"/>
            </a:endParaRPr>
          </a:p>
        </p:txBody>
      </p:sp>
      <p:cxnSp>
        <p:nvCxnSpPr>
          <p:cNvPr id="14" name="Straight Connector 7"/>
          <p:cNvCxnSpPr/>
          <p:nvPr/>
        </p:nvCxnSpPr>
        <p:spPr>
          <a:xfrm>
            <a:off x="251520" y="73493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411761" y="3185550"/>
            <a:ext cx="4674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algn="just">
              <a:buSzPct val="130000"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СПАСИБО ЗА ВНИМАНИЕ!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981A47D-A508-4779-92F4-BC38EFDBD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131314"/>
            <a:ext cx="1510178" cy="548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89980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38505</TotalTime>
  <Words>3230</Words>
  <Application>Microsoft Office PowerPoint</Application>
  <PresentationFormat>Экран (4:3)</PresentationFormat>
  <Paragraphs>995</Paragraphs>
  <Slides>14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27" baseType="lpstr">
      <vt:lpstr>Arial</vt:lpstr>
      <vt:lpstr>Arial Narrow</vt:lpstr>
      <vt:lpstr>Arvo</vt:lpstr>
      <vt:lpstr>Calibri</vt:lpstr>
      <vt:lpstr>Calibri Light</vt:lpstr>
      <vt:lpstr>Century Gothic</vt:lpstr>
      <vt:lpstr>PT Serif Pro Extended (Заголовки)</vt:lpstr>
      <vt:lpstr>Roboto Light</vt:lpstr>
      <vt:lpstr>Times New Roman</vt:lpstr>
      <vt:lpstr>Wingdings</vt:lpstr>
      <vt:lpstr>Wingdings 3</vt:lpstr>
      <vt:lpstr>Тема Office</vt:lpstr>
      <vt:lpstr>Легкий дым</vt:lpstr>
      <vt:lpstr>ТОО «Karabatan Utility Solutions»  Отчет перед потребителями и иными заинтересованными лицами в форме публичного слушания за 2025 г.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ОТЧЕТ (II-ЧАСТЬ)  по итогам деятельности ДЗО АО «КазМунайГаз-ПМ» (ТОО «АНПЗ», ТОО «ПНХЗ», ТОО «ПКОП», ТОО «ҚазМұнайГаз Өнімдері», АО «KPI», ТОО «СП Caspi Bitum», ТОО «ПХСНГ», ТОО «КМГ-Аэро») за истекший отчетный период квартал/год и задачи на следующий квартал/год, статус реализации действующих программ</dc:title>
  <dc:creator>Друзь Елена Сергеевна</dc:creator>
  <cp:lastModifiedBy>Мархабат Аманжол</cp:lastModifiedBy>
  <cp:revision>1858</cp:revision>
  <cp:lastPrinted>2025-07-30T09:22:01Z</cp:lastPrinted>
  <dcterms:created xsi:type="dcterms:W3CDTF">2015-03-04T12:29:32Z</dcterms:created>
  <dcterms:modified xsi:type="dcterms:W3CDTF">2026-04-23T07:18:04Z</dcterms:modified>
</cp:coreProperties>
</file>