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59" r:id="rId6"/>
    <p:sldId id="260" r:id="rId7"/>
    <p:sldId id="271" r:id="rId8"/>
    <p:sldId id="272" r:id="rId9"/>
    <p:sldId id="273" r:id="rId10"/>
    <p:sldId id="275" r:id="rId11"/>
    <p:sldId id="276" r:id="rId12"/>
    <p:sldId id="277" r:id="rId13"/>
    <p:sldId id="270" r:id="rId14"/>
  </p:sldIdLst>
  <p:sldSz cx="18288000" cy="10287000"/>
  <p:notesSz cx="6797675" cy="9928225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League Spartan" panose="020B0604020202020204" charset="0"/>
      <p:regular r:id="rId19"/>
    </p:embeddedFont>
    <p:embeddedFont>
      <p:font typeface="Poppins" panose="00000500000000000000" pitchFamily="2" charset="0"/>
      <p:regular r:id="rId20"/>
      <p:bold r:id="rId21"/>
      <p:italic r:id="rId22"/>
      <p:boldItalic r:id="rId23"/>
    </p:embeddedFont>
    <p:embeddedFont>
      <p:font typeface="Roboto" panose="02000000000000000000" pitchFamily="2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хабат Аманжол" initials="МА" lastIdx="1" clrIdx="0">
    <p:extLst>
      <p:ext uri="{19B8F6BF-5375-455C-9EA6-DF929625EA0E}">
        <p15:presenceInfo xmlns:p15="http://schemas.microsoft.com/office/powerpoint/2012/main" userId="S::amanzhol@kus.com.kz::a70d0fa1-1c5a-4919-8a2c-9c36b817d8d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33600" y="3429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sz="5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ТОО «</a:t>
            </a:r>
            <a:r>
              <a:rPr lang="en-US" sz="5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 Utility Solutions»</a:t>
            </a:r>
            <a:br>
              <a:rPr lang="en-US" sz="54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-1130300" y="4057750"/>
            <a:ext cx="3086100" cy="2171499"/>
            <a:chOff x="0" y="0"/>
            <a:chExt cx="812800" cy="57191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571917"/>
            </a:xfrm>
            <a:custGeom>
              <a:avLst/>
              <a:gdLst/>
              <a:ahLst/>
              <a:cxnLst/>
              <a:rect l="l" t="t" r="r" b="b"/>
              <a:pathLst>
                <a:path w="812800" h="571917">
                  <a:moveTo>
                    <a:pt x="609600" y="0"/>
                  </a:moveTo>
                  <a:cubicBezTo>
                    <a:pt x="721824" y="0"/>
                    <a:pt x="812800" y="128028"/>
                    <a:pt x="812800" y="285959"/>
                  </a:cubicBezTo>
                  <a:cubicBezTo>
                    <a:pt x="812800" y="443889"/>
                    <a:pt x="721824" y="571917"/>
                    <a:pt x="609600" y="571917"/>
                  </a:cubicBezTo>
                  <a:lnTo>
                    <a:pt x="203200" y="571917"/>
                  </a:lnTo>
                  <a:cubicBezTo>
                    <a:pt x="90976" y="571917"/>
                    <a:pt x="0" y="443889"/>
                    <a:pt x="0" y="285959"/>
                  </a:cubicBezTo>
                  <a:cubicBezTo>
                    <a:pt x="0" y="12802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812800" cy="61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286000" y="3627365"/>
            <a:ext cx="13792200" cy="37180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424"/>
              </a:lnSpc>
            </a:pPr>
            <a:r>
              <a:rPr lang="ru-RU" sz="5303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Roboto Bold"/>
                <a:cs typeface="Times New Roman" panose="02020603050405020304" pitchFamily="18" charset="0"/>
                <a:sym typeface="Roboto Bold"/>
              </a:rPr>
              <a:t>Отчет перед потребителями и иными заинтересованными лицами в форме публичного слушания </a:t>
            </a:r>
          </a:p>
          <a:p>
            <a:pPr algn="ctr">
              <a:lnSpc>
                <a:spcPts val="7424"/>
              </a:lnSpc>
            </a:pPr>
            <a:r>
              <a:rPr lang="ru-RU" sz="5303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Roboto Bold"/>
                <a:cs typeface="Times New Roman" panose="02020603050405020304" pitchFamily="18" charset="0"/>
                <a:sym typeface="Roboto Bold"/>
              </a:rPr>
              <a:t>за 1 полугодие 202</a:t>
            </a:r>
            <a:r>
              <a:rPr lang="en-US" sz="5303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Roboto Bold"/>
                <a:cs typeface="Times New Roman" panose="02020603050405020304" pitchFamily="18" charset="0"/>
                <a:sym typeface="Roboto Bold"/>
              </a:rPr>
              <a:t>6</a:t>
            </a:r>
            <a:r>
              <a:rPr lang="ru-RU" sz="5303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Roboto Bold"/>
                <a:cs typeface="Times New Roman" panose="02020603050405020304" pitchFamily="18" charset="0"/>
                <a:sym typeface="Roboto Bold"/>
              </a:rPr>
              <a:t> года</a:t>
            </a:r>
            <a:r>
              <a:rPr lang="en-US" sz="5303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Roboto Bold"/>
                <a:cs typeface="Times New Roman" panose="02020603050405020304" pitchFamily="18" charset="0"/>
                <a:sym typeface="Roboto Bold"/>
              </a:rPr>
              <a:t> 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6467343" y="4057750"/>
            <a:ext cx="3086100" cy="2171499"/>
            <a:chOff x="0" y="0"/>
            <a:chExt cx="812800" cy="57191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571917"/>
            </a:xfrm>
            <a:custGeom>
              <a:avLst/>
              <a:gdLst/>
              <a:ahLst/>
              <a:cxnLst/>
              <a:rect l="l" t="t" r="r" b="b"/>
              <a:pathLst>
                <a:path w="812800" h="571917">
                  <a:moveTo>
                    <a:pt x="609600" y="0"/>
                  </a:moveTo>
                  <a:cubicBezTo>
                    <a:pt x="721824" y="0"/>
                    <a:pt x="812800" y="128028"/>
                    <a:pt x="812800" y="285959"/>
                  </a:cubicBezTo>
                  <a:cubicBezTo>
                    <a:pt x="812800" y="443889"/>
                    <a:pt x="721824" y="571917"/>
                    <a:pt x="609600" y="571917"/>
                  </a:cubicBezTo>
                  <a:lnTo>
                    <a:pt x="203200" y="571917"/>
                  </a:lnTo>
                  <a:cubicBezTo>
                    <a:pt x="90976" y="571917"/>
                    <a:pt x="0" y="443889"/>
                    <a:pt x="0" y="285959"/>
                  </a:cubicBezTo>
                  <a:cubicBezTo>
                    <a:pt x="0" y="12802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812800" cy="61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D91CD5A-AEB7-4729-8F6A-C39E64A9C464}"/>
              </a:ext>
            </a:extLst>
          </p:cNvPr>
          <p:cNvSpPr txBox="1"/>
          <p:nvPr/>
        </p:nvSpPr>
        <p:spPr>
          <a:xfrm>
            <a:off x="8763000" y="9516906"/>
            <a:ext cx="350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год</a:t>
            </a:r>
            <a:endParaRPr lang="ru-KZ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AAF97CD-B8BD-4DDE-9DFE-106CB2DF28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49735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11908043" y="0"/>
            <a:ext cx="6379957" cy="10287000"/>
            <a:chOff x="0" y="0"/>
            <a:chExt cx="1680318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80318" cy="2709333"/>
            </a:xfrm>
            <a:custGeom>
              <a:avLst/>
              <a:gdLst/>
              <a:ahLst/>
              <a:cxnLst/>
              <a:rect l="l" t="t" r="r" b="b"/>
              <a:pathLst>
                <a:path w="1680318" h="2709333">
                  <a:moveTo>
                    <a:pt x="0" y="0"/>
                  </a:moveTo>
                  <a:lnTo>
                    <a:pt x="1680318" y="0"/>
                  </a:lnTo>
                  <a:lnTo>
                    <a:pt x="1680318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ru-KZ" dirty="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680318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640583" y="2472805"/>
            <a:ext cx="1868266" cy="1868266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569284" y="3001677"/>
            <a:ext cx="4908029" cy="67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92"/>
              </a:lnSpc>
              <a:spcBef>
                <a:spcPct val="0"/>
              </a:spcBef>
            </a:pPr>
            <a:r>
              <a:rPr lang="ru-RU" sz="3200" dirty="0">
                <a:solidFill>
                  <a:srgbClr val="FFFFFF"/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общие сведения о Товариществе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648285" y="5114874"/>
            <a:ext cx="4908029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92"/>
              </a:lnSpc>
              <a:spcBef>
                <a:spcPct val="0"/>
              </a:spcBef>
            </a:pPr>
            <a:r>
              <a:rPr lang="ru-RU" sz="3200" dirty="0">
                <a:solidFill>
                  <a:srgbClr val="FFFFFF"/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производственные показатели деятельности Товарищества за отчетный период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683999" y="7765720"/>
            <a:ext cx="4908029" cy="1679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92"/>
              </a:lnSpc>
              <a:spcBef>
                <a:spcPct val="0"/>
              </a:spcBef>
            </a:pPr>
            <a:r>
              <a:rPr lang="ru-RU" sz="3200" dirty="0">
                <a:solidFill>
                  <a:srgbClr val="FFFFFF"/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исполнение Товариществом утвержденных тарифных смет и инвестиционной программы за отчетный период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10652423" y="4727092"/>
            <a:ext cx="1868266" cy="204725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701017" y="7483785"/>
            <a:ext cx="1868266" cy="186826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5E5E5"/>
            </a:solidFill>
          </p:spPr>
          <p:txBody>
            <a:bodyPr/>
            <a:lstStyle/>
            <a:p>
              <a:endParaRPr lang="en-US" dirty="0"/>
            </a:p>
            <a:p>
              <a:r>
                <a:rPr lang="en-US" sz="7850" dirty="0">
                  <a:latin typeface="League Spartan" panose="020B0604020202020204" charset="0"/>
                </a:rPr>
                <a:t>  </a:t>
              </a:r>
              <a:r>
                <a:rPr lang="en-US" sz="8000" dirty="0">
                  <a:latin typeface="League Spartan" panose="020B0604020202020204" charset="0"/>
                </a:rPr>
                <a:t>3</a:t>
              </a:r>
            </a:p>
            <a:p>
              <a:endParaRPr lang="ru-KZ" sz="786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227231" y="222533"/>
              <a:ext cx="459462" cy="3367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970541" y="2006345"/>
            <a:ext cx="1601933" cy="6466659"/>
            <a:chOff x="0" y="0"/>
            <a:chExt cx="421908" cy="1703153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21908" cy="1703153"/>
            </a:xfrm>
            <a:custGeom>
              <a:avLst/>
              <a:gdLst/>
              <a:ahLst/>
              <a:cxnLst/>
              <a:rect l="l" t="t" r="r" b="b"/>
              <a:pathLst>
                <a:path w="421908" h="1703153">
                  <a:moveTo>
                    <a:pt x="210954" y="0"/>
                  </a:moveTo>
                  <a:lnTo>
                    <a:pt x="210954" y="0"/>
                  </a:lnTo>
                  <a:cubicBezTo>
                    <a:pt x="266903" y="0"/>
                    <a:pt x="320560" y="22225"/>
                    <a:pt x="360121" y="61787"/>
                  </a:cubicBezTo>
                  <a:cubicBezTo>
                    <a:pt x="399683" y="101349"/>
                    <a:pt x="421908" y="155006"/>
                    <a:pt x="421908" y="210954"/>
                  </a:cubicBezTo>
                  <a:lnTo>
                    <a:pt x="421908" y="1492199"/>
                  </a:lnTo>
                  <a:cubicBezTo>
                    <a:pt x="421908" y="1548147"/>
                    <a:pt x="399683" y="1601804"/>
                    <a:pt x="360121" y="1641366"/>
                  </a:cubicBezTo>
                  <a:cubicBezTo>
                    <a:pt x="320560" y="1680928"/>
                    <a:pt x="266903" y="1703153"/>
                    <a:pt x="210954" y="1703153"/>
                  </a:cubicBezTo>
                  <a:lnTo>
                    <a:pt x="210954" y="1703153"/>
                  </a:lnTo>
                  <a:cubicBezTo>
                    <a:pt x="155006" y="1703153"/>
                    <a:pt x="101349" y="1680928"/>
                    <a:pt x="61787" y="1641366"/>
                  </a:cubicBezTo>
                  <a:cubicBezTo>
                    <a:pt x="22225" y="1601804"/>
                    <a:pt x="0" y="1548147"/>
                    <a:pt x="0" y="1492199"/>
                  </a:cubicBezTo>
                  <a:lnTo>
                    <a:pt x="0" y="210954"/>
                  </a:lnTo>
                  <a:cubicBezTo>
                    <a:pt x="0" y="155006"/>
                    <a:pt x="22225" y="101349"/>
                    <a:pt x="61787" y="61787"/>
                  </a:cubicBezTo>
                  <a:cubicBezTo>
                    <a:pt x="101349" y="22225"/>
                    <a:pt x="155006" y="0"/>
                    <a:pt x="210954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47625"/>
              <a:ext cx="421908" cy="17507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1908043" y="914400"/>
            <a:ext cx="6075157" cy="7614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372"/>
              </a:lnSpc>
            </a:pPr>
            <a:r>
              <a:rPr lang="ru-RU" sz="455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Повестка</a:t>
            </a:r>
            <a:r>
              <a:rPr lang="en-US" sz="455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ru-RU" sz="4551" dirty="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слушания: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792771" y="2681706"/>
            <a:ext cx="1638836" cy="1335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2"/>
              </a:lnSpc>
            </a:pPr>
            <a:r>
              <a:rPr lang="en-US" sz="7859" dirty="0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767138" y="4979505"/>
            <a:ext cx="1638836" cy="1335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002"/>
              </a:lnSpc>
            </a:pPr>
            <a:r>
              <a:rPr lang="en-US" sz="7859" b="1" dirty="0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755297" y="7097732"/>
            <a:ext cx="1928701" cy="27710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002"/>
              </a:lnSpc>
            </a:pPr>
            <a:endParaRPr lang="en-US" sz="7859" dirty="0">
              <a:solidFill>
                <a:srgbClr val="000000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ctr">
              <a:lnSpc>
                <a:spcPts val="11002"/>
              </a:lnSpc>
            </a:pPr>
            <a:endParaRPr lang="en-US" sz="7859" dirty="0">
              <a:solidFill>
                <a:srgbClr val="000000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593666" y="1665402"/>
            <a:ext cx="5948366" cy="413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359"/>
              </a:lnSpc>
              <a:spcBef>
                <a:spcPct val="0"/>
              </a:spcBef>
            </a:pPr>
            <a:r>
              <a:rPr lang="en-US" sz="23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316115" y="3001676"/>
            <a:ext cx="8665968" cy="30521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Целями отчета 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ТОО «</a:t>
            </a:r>
            <a:r>
              <a:rPr lang="ru-RU" sz="32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Karabatan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 Utility Solutions»</a:t>
            </a: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являются: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Poppins"/>
              <a:cs typeface="Times New Roman" panose="02020603050405020304" pitchFamily="18" charset="0"/>
              <a:sym typeface="Poppins"/>
            </a:endParaRP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Poppins"/>
              <a:cs typeface="Times New Roman" panose="02020603050405020304" pitchFamily="18" charset="0"/>
              <a:sym typeface="Poppins"/>
            </a:endParaRPr>
          </a:p>
          <a:p>
            <a:pPr marL="342900" indent="-342900">
              <a:lnSpc>
                <a:spcPts val="335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усиление системы защиты прав потребителей;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Poppins"/>
              <a:cs typeface="Times New Roman" panose="02020603050405020304" pitchFamily="18" charset="0"/>
              <a:sym typeface="Poppins"/>
            </a:endParaRPr>
          </a:p>
          <a:p>
            <a:pPr>
              <a:lnSpc>
                <a:spcPts val="3359"/>
              </a:lnSpc>
              <a:spcBef>
                <a:spcPct val="0"/>
              </a:spcBef>
            </a:pP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Poppins"/>
              <a:cs typeface="Times New Roman" panose="02020603050405020304" pitchFamily="18" charset="0"/>
              <a:sym typeface="Poppins"/>
            </a:endParaRPr>
          </a:p>
          <a:p>
            <a:pPr marL="342900" indent="-342900">
              <a:lnSpc>
                <a:spcPts val="335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обеспечение прозрачности деятельности субъектов естественных монополий.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84F8E38C-27B5-4571-88AD-8671EBF773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02581" y="142170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n-US" dirty="0" err="1"/>
              <a:t>Gj</a:t>
            </a:r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-44140" y="48841"/>
            <a:ext cx="6792707" cy="10287000"/>
            <a:chOff x="0" y="0"/>
            <a:chExt cx="1789026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89026" cy="2709333"/>
            </a:xfrm>
            <a:custGeom>
              <a:avLst/>
              <a:gdLst/>
              <a:ahLst/>
              <a:cxnLst/>
              <a:rect l="l" t="t" r="r" b="b"/>
              <a:pathLst>
                <a:path w="1789026" h="2709333">
                  <a:moveTo>
                    <a:pt x="0" y="0"/>
                  </a:moveTo>
                  <a:lnTo>
                    <a:pt x="1789026" y="0"/>
                  </a:lnTo>
                  <a:lnTo>
                    <a:pt x="178902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4AAD"/>
            </a:solidFill>
          </p:spPr>
          <p:txBody>
            <a:bodyPr/>
            <a:lstStyle/>
            <a:p>
              <a:endParaRPr lang="ru-KZ" dirty="0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789026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446818" y="8630505"/>
            <a:ext cx="897167" cy="2183545"/>
            <a:chOff x="0" y="0"/>
            <a:chExt cx="236291" cy="5750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291" cy="575090"/>
            </a:xfrm>
            <a:custGeom>
              <a:avLst/>
              <a:gdLst/>
              <a:ahLst/>
              <a:cxnLst/>
              <a:rect l="l" t="t" r="r" b="b"/>
              <a:pathLst>
                <a:path w="236291" h="575090">
                  <a:moveTo>
                    <a:pt x="118145" y="0"/>
                  </a:moveTo>
                  <a:lnTo>
                    <a:pt x="118145" y="0"/>
                  </a:lnTo>
                  <a:cubicBezTo>
                    <a:pt x="183395" y="0"/>
                    <a:pt x="236291" y="52895"/>
                    <a:pt x="236291" y="118145"/>
                  </a:cubicBezTo>
                  <a:lnTo>
                    <a:pt x="236291" y="456945"/>
                  </a:lnTo>
                  <a:cubicBezTo>
                    <a:pt x="236291" y="488279"/>
                    <a:pt x="223843" y="518330"/>
                    <a:pt x="201687" y="540486"/>
                  </a:cubicBezTo>
                  <a:cubicBezTo>
                    <a:pt x="179530" y="562643"/>
                    <a:pt x="149480" y="575090"/>
                    <a:pt x="118145" y="575090"/>
                  </a:cubicBezTo>
                  <a:lnTo>
                    <a:pt x="118145" y="575090"/>
                  </a:lnTo>
                  <a:cubicBezTo>
                    <a:pt x="86811" y="575090"/>
                    <a:pt x="56761" y="562643"/>
                    <a:pt x="34604" y="540486"/>
                  </a:cubicBezTo>
                  <a:cubicBezTo>
                    <a:pt x="12447" y="518330"/>
                    <a:pt x="0" y="488279"/>
                    <a:pt x="0" y="456945"/>
                  </a:cubicBezTo>
                  <a:lnTo>
                    <a:pt x="0" y="118145"/>
                  </a:lnTo>
                  <a:cubicBezTo>
                    <a:pt x="0" y="86811"/>
                    <a:pt x="12447" y="56761"/>
                    <a:pt x="34604" y="34604"/>
                  </a:cubicBezTo>
                  <a:cubicBezTo>
                    <a:pt x="56761" y="12447"/>
                    <a:pt x="86811" y="0"/>
                    <a:pt x="11814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236291" cy="6227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7509504" y="3523681"/>
            <a:ext cx="4856098" cy="6528106"/>
          </a:xfrm>
          <a:custGeom>
            <a:avLst/>
            <a:gdLst/>
            <a:ahLst/>
            <a:cxnLst/>
            <a:rect l="l" t="t" r="r" b="b"/>
            <a:pathLst>
              <a:path w="3662687" h="4923790">
                <a:moveTo>
                  <a:pt x="3271520" y="4923790"/>
                </a:moveTo>
                <a:lnTo>
                  <a:pt x="391160" y="4923790"/>
                </a:lnTo>
                <a:cubicBezTo>
                  <a:pt x="175260" y="4923790"/>
                  <a:pt x="0" y="4748530"/>
                  <a:pt x="0" y="4532630"/>
                </a:cubicBezTo>
                <a:lnTo>
                  <a:pt x="0" y="392430"/>
                </a:lnTo>
                <a:cubicBezTo>
                  <a:pt x="0" y="175260"/>
                  <a:pt x="175260" y="0"/>
                  <a:pt x="391160" y="0"/>
                </a:cubicBezTo>
                <a:lnTo>
                  <a:pt x="3271520" y="0"/>
                </a:lnTo>
                <a:cubicBezTo>
                  <a:pt x="3487420" y="0"/>
                  <a:pt x="3662680" y="175260"/>
                  <a:pt x="3662680" y="391160"/>
                </a:cubicBezTo>
                <a:lnTo>
                  <a:pt x="3662680" y="4531360"/>
                </a:lnTo>
                <a:cubicBezTo>
                  <a:pt x="3663950" y="4747260"/>
                  <a:pt x="3487420" y="4923790"/>
                  <a:pt x="3271520" y="4923790"/>
                </a:cubicBezTo>
                <a:close/>
                <a:moveTo>
                  <a:pt x="391160" y="63500"/>
                </a:moveTo>
                <a:cubicBezTo>
                  <a:pt x="210820" y="63500"/>
                  <a:pt x="63500" y="210820"/>
                  <a:pt x="63500" y="391160"/>
                </a:cubicBezTo>
                <a:lnTo>
                  <a:pt x="63500" y="4531360"/>
                </a:lnTo>
                <a:cubicBezTo>
                  <a:pt x="63500" y="4712970"/>
                  <a:pt x="210820" y="4859020"/>
                  <a:pt x="391160" y="4859020"/>
                </a:cubicBezTo>
                <a:lnTo>
                  <a:pt x="3271520" y="4859020"/>
                </a:lnTo>
                <a:cubicBezTo>
                  <a:pt x="3453130" y="4859020"/>
                  <a:pt x="3599180" y="4711700"/>
                  <a:pt x="3599180" y="4531360"/>
                </a:cubicBezTo>
                <a:lnTo>
                  <a:pt x="3599180" y="391160"/>
                </a:lnTo>
                <a:cubicBezTo>
                  <a:pt x="3599180" y="209550"/>
                  <a:pt x="3451860" y="63500"/>
                  <a:pt x="3271520" y="63500"/>
                </a:cubicBezTo>
                <a:lnTo>
                  <a:pt x="391160" y="63500"/>
                </a:lnTo>
                <a:close/>
              </a:path>
            </a:pathLst>
          </a:custGeom>
          <a:solidFill>
            <a:srgbClr val="004AAD"/>
          </a:solidFill>
        </p:spPr>
      </p:sp>
      <p:sp>
        <p:nvSpPr>
          <p:cNvPr id="13" name="TextBox 13"/>
          <p:cNvSpPr txBox="1"/>
          <p:nvPr/>
        </p:nvSpPr>
        <p:spPr>
          <a:xfrm>
            <a:off x="-127407" y="2338941"/>
            <a:ext cx="6400800" cy="6876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>
              <a:lnSpc>
                <a:spcPts val="6372"/>
              </a:lnSpc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18" name="Freeform 18"/>
          <p:cNvSpPr/>
          <p:nvPr/>
        </p:nvSpPr>
        <p:spPr>
          <a:xfrm>
            <a:off x="12813399" y="3485901"/>
            <a:ext cx="4856098" cy="6528106"/>
          </a:xfrm>
          <a:custGeom>
            <a:avLst/>
            <a:gdLst/>
            <a:ahLst/>
            <a:cxnLst/>
            <a:rect l="l" t="t" r="r" b="b"/>
            <a:pathLst>
              <a:path w="3662687" h="4923790">
                <a:moveTo>
                  <a:pt x="3271520" y="4923790"/>
                </a:moveTo>
                <a:lnTo>
                  <a:pt x="391160" y="4923790"/>
                </a:lnTo>
                <a:cubicBezTo>
                  <a:pt x="175260" y="4923790"/>
                  <a:pt x="0" y="4748530"/>
                  <a:pt x="0" y="4532630"/>
                </a:cubicBezTo>
                <a:lnTo>
                  <a:pt x="0" y="392430"/>
                </a:lnTo>
                <a:cubicBezTo>
                  <a:pt x="0" y="175260"/>
                  <a:pt x="175260" y="0"/>
                  <a:pt x="391160" y="0"/>
                </a:cubicBezTo>
                <a:lnTo>
                  <a:pt x="3271520" y="0"/>
                </a:lnTo>
                <a:cubicBezTo>
                  <a:pt x="3487420" y="0"/>
                  <a:pt x="3662680" y="175260"/>
                  <a:pt x="3662680" y="391160"/>
                </a:cubicBezTo>
                <a:lnTo>
                  <a:pt x="3662680" y="4531360"/>
                </a:lnTo>
                <a:cubicBezTo>
                  <a:pt x="3663950" y="4747260"/>
                  <a:pt x="3487420" y="4923790"/>
                  <a:pt x="3271520" y="4923790"/>
                </a:cubicBezTo>
                <a:close/>
                <a:moveTo>
                  <a:pt x="391160" y="63500"/>
                </a:moveTo>
                <a:cubicBezTo>
                  <a:pt x="210820" y="63500"/>
                  <a:pt x="63500" y="210820"/>
                  <a:pt x="63500" y="391160"/>
                </a:cubicBezTo>
                <a:lnTo>
                  <a:pt x="63500" y="4531360"/>
                </a:lnTo>
                <a:cubicBezTo>
                  <a:pt x="63500" y="4712970"/>
                  <a:pt x="210820" y="4859020"/>
                  <a:pt x="391160" y="4859020"/>
                </a:cubicBezTo>
                <a:lnTo>
                  <a:pt x="3271520" y="4859020"/>
                </a:lnTo>
                <a:cubicBezTo>
                  <a:pt x="3453130" y="4859020"/>
                  <a:pt x="3599180" y="4711700"/>
                  <a:pt x="3599180" y="4531360"/>
                </a:cubicBezTo>
                <a:lnTo>
                  <a:pt x="3599180" y="391160"/>
                </a:lnTo>
                <a:cubicBezTo>
                  <a:pt x="3599180" y="209550"/>
                  <a:pt x="3451860" y="63500"/>
                  <a:pt x="3271520" y="63500"/>
                </a:cubicBezTo>
                <a:lnTo>
                  <a:pt x="391160" y="63500"/>
                </a:lnTo>
                <a:close/>
              </a:path>
            </a:pathLst>
          </a:custGeom>
          <a:solidFill>
            <a:srgbClr val="004AAD"/>
          </a:solidFill>
        </p:spPr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66E7A8-E81B-4599-92FD-A7EBD360F1FA}"/>
              </a:ext>
            </a:extLst>
          </p:cNvPr>
          <p:cNvSpPr txBox="1"/>
          <p:nvPr/>
        </p:nvSpPr>
        <p:spPr>
          <a:xfrm>
            <a:off x="7813003" y="3906321"/>
            <a:ext cx="421605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Подача воды по распределительным сетям: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Деминерализованная вода;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Обессоленная вода;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Производственная вода;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Противопожарная вода.</a:t>
            </a:r>
          </a:p>
          <a:p>
            <a:endParaRPr lang="ru-KZ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44F30EF-535F-4231-9A60-9AF86AF1257F}"/>
              </a:ext>
            </a:extLst>
          </p:cNvPr>
          <p:cNvSpPr txBox="1"/>
          <p:nvPr/>
        </p:nvSpPr>
        <p:spPr>
          <a:xfrm>
            <a:off x="12946011" y="3906321"/>
            <a:ext cx="421500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Отвод и очистка сточных вод: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Химически загрязненные сточные воды;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Нефтесодержащие ливневые сточные воды;</a:t>
            </a:r>
          </a:p>
          <a:p>
            <a:pPr marL="457200" indent="-457200" algn="just">
              <a:buFont typeface="Wingdings" panose="05000000000000000000" pitchFamily="2" charset="2"/>
              <a:buChar char="ü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Хозяйственно- бытовые сточные воды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40CC3E-4B52-4195-8702-4B0B8945DC4B}"/>
              </a:ext>
            </a:extLst>
          </p:cNvPr>
          <p:cNvSpPr txBox="1"/>
          <p:nvPr/>
        </p:nvSpPr>
        <p:spPr>
          <a:xfrm>
            <a:off x="7496064" y="297440"/>
            <a:ext cx="94510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Общие сведения о ТОО «</a:t>
            </a:r>
            <a:r>
              <a:rPr lang="en-US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 Utility Solutions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KZ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AC06C13-DD43-450C-809F-C1E8C9FE7972}"/>
              </a:ext>
            </a:extLst>
          </p:cNvPr>
          <p:cNvSpPr txBox="1"/>
          <p:nvPr/>
        </p:nvSpPr>
        <p:spPr>
          <a:xfrm>
            <a:off x="7784065" y="1791203"/>
            <a:ext cx="91630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i="0" u="none" strike="noStrike" kern="1200" cap="none" spc="0" normalizeH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регулируемой деятельностью Товарищества является подача воды по распределительным сетям и по отводу и очистке сточных вод.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8FA67CE-CE72-46F7-A3A4-6A7CBBED5B7A}"/>
              </a:ext>
            </a:extLst>
          </p:cNvPr>
          <p:cNvSpPr txBox="1"/>
          <p:nvPr/>
        </p:nvSpPr>
        <p:spPr>
          <a:xfrm>
            <a:off x="762000" y="1421705"/>
            <a:ext cx="5410199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Товарищество Свидетельством от 2 февраля 2022 года включено в местный раздел Государственного регистра субъектов естественных монополий по Атырауской области по регулируемым услугам по подаче воды по распределительным сетям и по отводу и очистке сточных вод.</a:t>
            </a:r>
          </a:p>
          <a:p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Потребители:</a:t>
            </a:r>
            <a:b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ТОО «Kazakhstan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Petrochemical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Industries Inc.», ТОО «Эр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Ликид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Карабатан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 Газы»,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TenizEcoService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9CC5390-07A2-4D71-ADB8-CD3CD14559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11982450" y="8997950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6613440" y="1880116"/>
            <a:ext cx="10836360" cy="5015984"/>
          </a:xfrm>
          <a:custGeom>
            <a:avLst/>
            <a:gdLst/>
            <a:ahLst/>
            <a:cxnLst/>
            <a:rect l="l" t="t" r="r" b="b"/>
            <a:pathLst>
              <a:path w="3662687" h="4923790">
                <a:moveTo>
                  <a:pt x="3271520" y="4923790"/>
                </a:moveTo>
                <a:lnTo>
                  <a:pt x="391160" y="4923790"/>
                </a:lnTo>
                <a:cubicBezTo>
                  <a:pt x="175260" y="4923790"/>
                  <a:pt x="0" y="4748530"/>
                  <a:pt x="0" y="4532630"/>
                </a:cubicBezTo>
                <a:lnTo>
                  <a:pt x="0" y="392430"/>
                </a:lnTo>
                <a:cubicBezTo>
                  <a:pt x="0" y="175260"/>
                  <a:pt x="175260" y="0"/>
                  <a:pt x="391160" y="0"/>
                </a:cubicBezTo>
                <a:lnTo>
                  <a:pt x="3271520" y="0"/>
                </a:lnTo>
                <a:cubicBezTo>
                  <a:pt x="3487420" y="0"/>
                  <a:pt x="3662680" y="175260"/>
                  <a:pt x="3662680" y="391160"/>
                </a:cubicBezTo>
                <a:lnTo>
                  <a:pt x="3662680" y="4531360"/>
                </a:lnTo>
                <a:cubicBezTo>
                  <a:pt x="3663950" y="4747260"/>
                  <a:pt x="3487420" y="4923790"/>
                  <a:pt x="3271520" y="4923790"/>
                </a:cubicBezTo>
                <a:close/>
                <a:moveTo>
                  <a:pt x="391160" y="63500"/>
                </a:moveTo>
                <a:cubicBezTo>
                  <a:pt x="210820" y="63500"/>
                  <a:pt x="63500" y="210820"/>
                  <a:pt x="63500" y="391160"/>
                </a:cubicBezTo>
                <a:lnTo>
                  <a:pt x="63500" y="4531360"/>
                </a:lnTo>
                <a:cubicBezTo>
                  <a:pt x="63500" y="4712970"/>
                  <a:pt x="210820" y="4859020"/>
                  <a:pt x="391160" y="4859020"/>
                </a:cubicBezTo>
                <a:lnTo>
                  <a:pt x="3271520" y="4859020"/>
                </a:lnTo>
                <a:cubicBezTo>
                  <a:pt x="3453130" y="4859020"/>
                  <a:pt x="3599180" y="4711700"/>
                  <a:pt x="3599180" y="4531360"/>
                </a:cubicBezTo>
                <a:lnTo>
                  <a:pt x="3599180" y="391160"/>
                </a:lnTo>
                <a:cubicBezTo>
                  <a:pt x="3599180" y="209550"/>
                  <a:pt x="3451860" y="63500"/>
                  <a:pt x="3271520" y="63500"/>
                </a:cubicBezTo>
                <a:lnTo>
                  <a:pt x="391160" y="63500"/>
                </a:lnTo>
                <a:close/>
              </a:path>
            </a:pathLst>
          </a:custGeom>
          <a:solidFill>
            <a:srgbClr val="004AAD"/>
          </a:solidFill>
        </p:spPr>
      </p:sp>
      <p:sp>
        <p:nvSpPr>
          <p:cNvPr id="11" name="Freeform 11"/>
          <p:cNvSpPr/>
          <p:nvPr/>
        </p:nvSpPr>
        <p:spPr>
          <a:xfrm>
            <a:off x="670976" y="1926432"/>
            <a:ext cx="5577424" cy="3217068"/>
          </a:xfrm>
          <a:custGeom>
            <a:avLst/>
            <a:gdLst/>
            <a:ahLst/>
            <a:cxnLst/>
            <a:rect l="l" t="t" r="r" b="b"/>
            <a:pathLst>
              <a:path w="6350000" h="6558280">
                <a:moveTo>
                  <a:pt x="5218430" y="6558280"/>
                </a:moveTo>
                <a:lnTo>
                  <a:pt x="1131570" y="6558280"/>
                </a:lnTo>
                <a:cubicBezTo>
                  <a:pt x="508000" y="6558280"/>
                  <a:pt x="0" y="6050280"/>
                  <a:pt x="0" y="5426710"/>
                </a:cubicBezTo>
                <a:lnTo>
                  <a:pt x="0" y="1131570"/>
                </a:lnTo>
                <a:cubicBezTo>
                  <a:pt x="0" y="508000"/>
                  <a:pt x="508000" y="0"/>
                  <a:pt x="1131570" y="0"/>
                </a:cubicBezTo>
                <a:lnTo>
                  <a:pt x="5218430" y="0"/>
                </a:lnTo>
                <a:cubicBezTo>
                  <a:pt x="5842000" y="0"/>
                  <a:pt x="6350000" y="508000"/>
                  <a:pt x="6350000" y="1131570"/>
                </a:cubicBezTo>
                <a:lnTo>
                  <a:pt x="6350000" y="5425440"/>
                </a:lnTo>
                <a:cubicBezTo>
                  <a:pt x="6350000" y="6050280"/>
                  <a:pt x="5842000" y="6558280"/>
                  <a:pt x="5218430" y="6558280"/>
                </a:cubicBezTo>
                <a:close/>
                <a:moveTo>
                  <a:pt x="1131570" y="149860"/>
                </a:moveTo>
                <a:cubicBezTo>
                  <a:pt x="590550" y="149860"/>
                  <a:pt x="149860" y="590550"/>
                  <a:pt x="149860" y="1131570"/>
                </a:cubicBezTo>
                <a:lnTo>
                  <a:pt x="149860" y="5425440"/>
                </a:lnTo>
                <a:cubicBezTo>
                  <a:pt x="149860" y="5966460"/>
                  <a:pt x="590550" y="6407150"/>
                  <a:pt x="1131570" y="6407150"/>
                </a:cubicBezTo>
                <a:lnTo>
                  <a:pt x="5218430" y="6407150"/>
                </a:lnTo>
                <a:cubicBezTo>
                  <a:pt x="5759450" y="6407150"/>
                  <a:pt x="6200140" y="5966460"/>
                  <a:pt x="6200140" y="5425440"/>
                </a:cubicBezTo>
                <a:lnTo>
                  <a:pt x="6200140" y="1131570"/>
                </a:lnTo>
                <a:cubicBezTo>
                  <a:pt x="6200140" y="590550"/>
                  <a:pt x="5759450" y="149860"/>
                  <a:pt x="5218430" y="149860"/>
                </a:cubicBezTo>
                <a:lnTo>
                  <a:pt x="1131570" y="149860"/>
                </a:lnTo>
                <a:close/>
              </a:path>
            </a:pathLst>
          </a:custGeom>
          <a:solidFill>
            <a:srgbClr val="004AAD"/>
          </a:solidFill>
        </p:spPr>
      </p:sp>
      <p:sp>
        <p:nvSpPr>
          <p:cNvPr id="18" name="Freeform 18"/>
          <p:cNvSpPr/>
          <p:nvPr/>
        </p:nvSpPr>
        <p:spPr>
          <a:xfrm>
            <a:off x="670976" y="5375565"/>
            <a:ext cx="5577424" cy="3120735"/>
          </a:xfrm>
          <a:custGeom>
            <a:avLst/>
            <a:gdLst/>
            <a:ahLst/>
            <a:cxnLst/>
            <a:rect l="l" t="t" r="r" b="b"/>
            <a:pathLst>
              <a:path w="6350000" h="6558280">
                <a:moveTo>
                  <a:pt x="5218430" y="6558280"/>
                </a:moveTo>
                <a:lnTo>
                  <a:pt x="1131570" y="6558280"/>
                </a:lnTo>
                <a:cubicBezTo>
                  <a:pt x="508000" y="6558280"/>
                  <a:pt x="0" y="6050280"/>
                  <a:pt x="0" y="5426710"/>
                </a:cubicBezTo>
                <a:lnTo>
                  <a:pt x="0" y="1131570"/>
                </a:lnTo>
                <a:cubicBezTo>
                  <a:pt x="0" y="508000"/>
                  <a:pt x="508000" y="0"/>
                  <a:pt x="1131570" y="0"/>
                </a:cubicBezTo>
                <a:lnTo>
                  <a:pt x="5218430" y="0"/>
                </a:lnTo>
                <a:cubicBezTo>
                  <a:pt x="5842000" y="0"/>
                  <a:pt x="6350000" y="508000"/>
                  <a:pt x="6350000" y="1131570"/>
                </a:cubicBezTo>
                <a:lnTo>
                  <a:pt x="6350000" y="5425440"/>
                </a:lnTo>
                <a:cubicBezTo>
                  <a:pt x="6350000" y="6050280"/>
                  <a:pt x="5842000" y="6558280"/>
                  <a:pt x="5218430" y="6558280"/>
                </a:cubicBezTo>
                <a:close/>
                <a:moveTo>
                  <a:pt x="1131570" y="149860"/>
                </a:moveTo>
                <a:cubicBezTo>
                  <a:pt x="590550" y="149860"/>
                  <a:pt x="149860" y="590550"/>
                  <a:pt x="149860" y="1131570"/>
                </a:cubicBezTo>
                <a:lnTo>
                  <a:pt x="149860" y="5425440"/>
                </a:lnTo>
                <a:cubicBezTo>
                  <a:pt x="149860" y="5966460"/>
                  <a:pt x="590550" y="6407150"/>
                  <a:pt x="1131570" y="6407150"/>
                </a:cubicBezTo>
                <a:lnTo>
                  <a:pt x="5218430" y="6407150"/>
                </a:lnTo>
                <a:cubicBezTo>
                  <a:pt x="5759450" y="6407150"/>
                  <a:pt x="6200140" y="5966460"/>
                  <a:pt x="6200140" y="5425440"/>
                </a:cubicBezTo>
                <a:lnTo>
                  <a:pt x="6200140" y="1131570"/>
                </a:lnTo>
                <a:cubicBezTo>
                  <a:pt x="6200140" y="590550"/>
                  <a:pt x="5759450" y="149860"/>
                  <a:pt x="5218430" y="149860"/>
                </a:cubicBezTo>
                <a:lnTo>
                  <a:pt x="1131570" y="149860"/>
                </a:lnTo>
                <a:close/>
              </a:path>
            </a:pathLst>
          </a:custGeom>
          <a:solidFill>
            <a:srgbClr val="004AAD"/>
          </a:solidFill>
        </p:spPr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06610C1-8B9A-4465-B06B-FB2301798542}"/>
              </a:ext>
            </a:extLst>
          </p:cNvPr>
          <p:cNvSpPr txBox="1"/>
          <p:nvPr/>
        </p:nvSpPr>
        <p:spPr>
          <a:xfrm>
            <a:off x="2971801" y="567035"/>
            <a:ext cx="135290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 Основные показатели деятельности ТОО «</a:t>
            </a:r>
            <a:r>
              <a:rPr lang="ru-RU" sz="32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Karabatan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Utility Solutions» за 1-полугодие 202</a:t>
            </a:r>
            <a:r>
              <a:rPr lang="en-US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года 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0DE4C6A9-1799-4150-81E5-8E6052134101}"/>
              </a:ext>
            </a:extLst>
          </p:cNvPr>
          <p:cNvSpPr/>
          <p:nvPr/>
        </p:nvSpPr>
        <p:spPr>
          <a:xfrm>
            <a:off x="729018" y="1951630"/>
            <a:ext cx="5577424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Объем услуг:</a:t>
            </a:r>
            <a:endParaRPr lang="ru-RU" sz="2400" b="1" u="sng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Реализация электроэнергии –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30,42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млн 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кВтч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Подача воды –  795,61 тыс. 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куб.м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Отвод сточных вод – 178,71 тыс. 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куб.м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ru-RU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DC49DE0-E1A3-458B-950F-9EED089390F9}"/>
              </a:ext>
            </a:extLst>
          </p:cNvPr>
          <p:cNvSpPr/>
          <p:nvPr/>
        </p:nvSpPr>
        <p:spPr>
          <a:xfrm>
            <a:off x="729018" y="6134797"/>
            <a:ext cx="5138382" cy="21852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аварий за 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полугодие 202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года – </a:t>
            </a:r>
            <a:r>
              <a:rPr kumimoji="0" lang="ru-RU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u="sng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инцидентов за 1-полугодие 202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0" lang="ru-RU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года - </a:t>
            </a: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F3D6EDE3-D3E4-4F1A-9BE3-F9A0233F6F9E}"/>
              </a:ext>
            </a:extLst>
          </p:cNvPr>
          <p:cNvSpPr/>
          <p:nvPr/>
        </p:nvSpPr>
        <p:spPr>
          <a:xfrm>
            <a:off x="7184940" y="2247900"/>
            <a:ext cx="9677400" cy="93871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финансово-экономические показатели (</a:t>
            </a:r>
            <a:r>
              <a:rPr lang="ru-RU" sz="32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млн.тенге</a:t>
            </a:r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качества, надежности и эффективности для ТОО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KUS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утверждались</a:t>
            </a:r>
            <a:endParaRPr lang="ru-RU" sz="28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4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2" name="Таблица 32">
            <a:extLst>
              <a:ext uri="{FF2B5EF4-FFF2-40B4-BE49-F238E27FC236}">
                <a16:creationId xmlns:a16="http://schemas.microsoft.com/office/drawing/2014/main" id="{4C8FB519-646F-4AC5-BF3B-628F08936E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535193"/>
              </p:ext>
            </p:extLst>
          </p:nvPr>
        </p:nvGraphicFramePr>
        <p:xfrm>
          <a:off x="7345319" y="3569643"/>
          <a:ext cx="9372602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1">
                  <a:extLst>
                    <a:ext uri="{9D8B030D-6E8A-4147-A177-3AD203B41FA5}">
                      <a16:colId xmlns:a16="http://schemas.microsoft.com/office/drawing/2014/main" val="1200652892"/>
                    </a:ext>
                  </a:extLst>
                </a:gridCol>
                <a:gridCol w="5562601">
                  <a:extLst>
                    <a:ext uri="{9D8B030D-6E8A-4147-A177-3AD203B41FA5}">
                      <a16:colId xmlns:a16="http://schemas.microsoft.com/office/drawing/2014/main" val="4276743855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14 923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7443105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Себестоимость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-14 524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966117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ОАР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619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378520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3 617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5605739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Чистый доход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3 397</a:t>
                      </a:r>
                      <a:endParaRPr lang="ru-KZ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783766"/>
                  </a:ext>
                </a:extLst>
              </a:tr>
            </a:tbl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39EA30C-26D3-4F41-B855-2763C1CF74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304799" y="3011459"/>
            <a:ext cx="17907001" cy="1945661"/>
            <a:chOff x="0" y="0"/>
            <a:chExt cx="4952059" cy="52848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52059" cy="528487"/>
            </a:xfrm>
            <a:custGeom>
              <a:avLst/>
              <a:gdLst/>
              <a:ahLst/>
              <a:cxnLst/>
              <a:rect l="l" t="t" r="r" b="b"/>
              <a:pathLst>
                <a:path w="4952059" h="528487">
                  <a:moveTo>
                    <a:pt x="20999" y="0"/>
                  </a:moveTo>
                  <a:lnTo>
                    <a:pt x="4931060" y="0"/>
                  </a:lnTo>
                  <a:cubicBezTo>
                    <a:pt x="4936629" y="0"/>
                    <a:pt x="4941970" y="2212"/>
                    <a:pt x="4945909" y="6151"/>
                  </a:cubicBezTo>
                  <a:cubicBezTo>
                    <a:pt x="4949847" y="10089"/>
                    <a:pt x="4952059" y="15430"/>
                    <a:pt x="4952059" y="20999"/>
                  </a:cubicBezTo>
                  <a:lnTo>
                    <a:pt x="4952059" y="507488"/>
                  </a:lnTo>
                  <a:cubicBezTo>
                    <a:pt x="4952059" y="519086"/>
                    <a:pt x="4942658" y="528487"/>
                    <a:pt x="4931060" y="528487"/>
                  </a:cubicBezTo>
                  <a:lnTo>
                    <a:pt x="20999" y="528487"/>
                  </a:lnTo>
                  <a:cubicBezTo>
                    <a:pt x="15430" y="528487"/>
                    <a:pt x="10089" y="526275"/>
                    <a:pt x="6151" y="522337"/>
                  </a:cubicBezTo>
                  <a:cubicBezTo>
                    <a:pt x="2212" y="518399"/>
                    <a:pt x="0" y="513057"/>
                    <a:pt x="0" y="507488"/>
                  </a:cubicBezTo>
                  <a:lnTo>
                    <a:pt x="0" y="20999"/>
                  </a:lnTo>
                  <a:cubicBezTo>
                    <a:pt x="0" y="15430"/>
                    <a:pt x="2212" y="10089"/>
                    <a:pt x="6151" y="6151"/>
                  </a:cubicBezTo>
                  <a:cubicBezTo>
                    <a:pt x="10089" y="2212"/>
                    <a:pt x="15430" y="0"/>
                    <a:pt x="20999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952059" cy="5761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600200" y="1209674"/>
            <a:ext cx="15621000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III. Тарифы на услуги по подаче воды по распределительным сетям и по отводу и очистке сточных вод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126835" y="3268618"/>
            <a:ext cx="15849600" cy="11926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107"/>
              </a:lnSpc>
              <a:spcBef>
                <a:spcPct val="0"/>
              </a:spcBef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Poppins"/>
                <a:cs typeface="Times New Roman" panose="02020603050405020304" pitchFamily="18" charset="0"/>
                <a:sym typeface="Poppins"/>
              </a:rPr>
              <a:t>В отчетном периоде регулируемые услуги оказывались согласно тарифам, утвержденным приказом Департамента Комитета по регулированию естественных монополий Министерства национальной экономики Республики Казахстан по Атырауской области.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47487" y="4957120"/>
            <a:ext cx="9973713" cy="4876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>
                <a:solidFill>
                  <a:srgbClr val="FFFFFF"/>
                </a:solidFill>
                <a:latin typeface="Times New Roman" panose="02020603050405020304" pitchFamily="18" charset="0"/>
                <a:ea typeface="League Spartan"/>
                <a:cs typeface="Times New Roman" panose="02020603050405020304" pitchFamily="18" charset="0"/>
                <a:sym typeface="League Spartan"/>
              </a:rPr>
              <a:t> </a:t>
            </a:r>
            <a:endParaRPr lang="en-US" sz="2400" dirty="0">
              <a:solidFill>
                <a:srgbClr val="FFFFFF"/>
              </a:solidFill>
              <a:latin typeface="Times New Roman" panose="02020603050405020304" pitchFamily="18" charset="0"/>
              <a:ea typeface="League Spartan"/>
              <a:cs typeface="Times New Roman" panose="02020603050405020304" pitchFamily="18" charset="0"/>
              <a:sym typeface="League Spartan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777178" y="7356575"/>
            <a:ext cx="4247608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fontAlgn="ctr"/>
            <a:r>
              <a:rPr lang="kk-KZ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15" name="Таблица 15">
            <a:extLst>
              <a:ext uri="{FF2B5EF4-FFF2-40B4-BE49-F238E27FC236}">
                <a16:creationId xmlns:a16="http://schemas.microsoft.com/office/drawing/2014/main" id="{4B035E57-83CD-4BFD-8F03-6FDA317C5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69238"/>
              </p:ext>
            </p:extLst>
          </p:nvPr>
        </p:nvGraphicFramePr>
        <p:xfrm>
          <a:off x="1371599" y="5720038"/>
          <a:ext cx="15544802" cy="3614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2401">
                  <a:extLst>
                    <a:ext uri="{9D8B030D-6E8A-4147-A177-3AD203B41FA5}">
                      <a16:colId xmlns:a16="http://schemas.microsoft.com/office/drawing/2014/main" val="769543807"/>
                    </a:ext>
                  </a:extLst>
                </a:gridCol>
                <a:gridCol w="7772401">
                  <a:extLst>
                    <a:ext uri="{9D8B030D-6E8A-4147-A177-3AD203B41FA5}">
                      <a16:colId xmlns:a16="http://schemas.microsoft.com/office/drawing/2014/main" val="909072296"/>
                    </a:ext>
                  </a:extLst>
                </a:gridCol>
              </a:tblGrid>
              <a:tr h="1794767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Тарифы, тенге за 1м3 (без НДС)</a:t>
                      </a:r>
                    </a:p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(Приказ ДКРЕМ по </a:t>
                      </a:r>
                      <a:r>
                        <a:rPr lang="ru-RU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Атыр</a:t>
                      </a:r>
                      <a:r>
                        <a:rPr lang="kk-KZ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уской</a:t>
                      </a:r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области </a:t>
                      </a:r>
                    </a:p>
                    <a:p>
                      <a:pPr algn="ctr" fontAlgn="ctr"/>
                      <a:r>
                        <a:rPr lang="ru-RU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№78-ОД от 25.11.2024 г.) 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56787747"/>
                  </a:ext>
                </a:extLst>
              </a:tr>
              <a:tr h="606565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действия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1.01.2025 года по 31.12.2029 года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78580050"/>
                  </a:ext>
                </a:extLst>
              </a:tr>
              <a:tr h="606565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Подача воды по распределительным сетям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3 637,71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6691607"/>
                  </a:ext>
                </a:extLst>
              </a:tr>
              <a:tr h="606565">
                <a:tc>
                  <a:txBody>
                    <a:bodyPr/>
                    <a:lstStyle/>
                    <a:p>
                      <a:pPr algn="ctr" fontAlgn="ctr"/>
                      <a:r>
                        <a:rPr lang="kk-K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Отвод и очистка сточных вод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1 553,77</a:t>
                      </a:r>
                      <a:endParaRPr lang="ru-KZ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10312078"/>
                  </a:ext>
                </a:extLst>
              </a:tr>
            </a:tbl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8405F6F-EA0B-4D28-B8B5-908246E4B0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KZ" dirty="0"/>
          </a:p>
        </p:txBody>
      </p:sp>
      <p:sp>
        <p:nvSpPr>
          <p:cNvPr id="5" name="TextBox 5"/>
          <p:cNvSpPr txBox="1"/>
          <p:nvPr/>
        </p:nvSpPr>
        <p:spPr>
          <a:xfrm>
            <a:off x="647700" y="9711562"/>
            <a:ext cx="2514600" cy="44117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59"/>
              </a:lnSpc>
            </a:pPr>
            <a:endParaRPr/>
          </a:p>
        </p:txBody>
      </p:sp>
      <p:sp>
        <p:nvSpPr>
          <p:cNvPr id="14" name="TextBox 14"/>
          <p:cNvSpPr txBox="1"/>
          <p:nvPr/>
        </p:nvSpPr>
        <p:spPr>
          <a:xfrm>
            <a:off x="1656592" y="879257"/>
            <a:ext cx="15392400" cy="11342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подаче воды по распределительным сетям </a:t>
            </a:r>
          </a:p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id="{15C188E7-3ADA-4F1E-8EED-369935854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499361"/>
              </p:ext>
            </p:extLst>
          </p:nvPr>
        </p:nvGraphicFramePr>
        <p:xfrm>
          <a:off x="1905001" y="1658439"/>
          <a:ext cx="14401798" cy="8184847"/>
        </p:xfrm>
        <a:graphic>
          <a:graphicData uri="http://schemas.openxmlformats.org/drawingml/2006/table">
            <a:tbl>
              <a:tblPr/>
              <a:tblGrid>
                <a:gridCol w="4896413">
                  <a:extLst>
                    <a:ext uri="{9D8B030D-6E8A-4147-A177-3AD203B41FA5}">
                      <a16:colId xmlns:a16="http://schemas.microsoft.com/office/drawing/2014/main" val="964083398"/>
                    </a:ext>
                  </a:extLst>
                </a:gridCol>
                <a:gridCol w="1888192">
                  <a:extLst>
                    <a:ext uri="{9D8B030D-6E8A-4147-A177-3AD203B41FA5}">
                      <a16:colId xmlns:a16="http://schemas.microsoft.com/office/drawing/2014/main" val="1068503336"/>
                    </a:ext>
                  </a:extLst>
                </a:gridCol>
                <a:gridCol w="2557236">
                  <a:extLst>
                    <a:ext uri="{9D8B030D-6E8A-4147-A177-3AD203B41FA5}">
                      <a16:colId xmlns:a16="http://schemas.microsoft.com/office/drawing/2014/main" val="4077371911"/>
                    </a:ext>
                  </a:extLst>
                </a:gridCol>
                <a:gridCol w="2661310">
                  <a:extLst>
                    <a:ext uri="{9D8B030D-6E8A-4147-A177-3AD203B41FA5}">
                      <a16:colId xmlns:a16="http://schemas.microsoft.com/office/drawing/2014/main" val="519600714"/>
                    </a:ext>
                  </a:extLst>
                </a:gridCol>
                <a:gridCol w="2398647">
                  <a:extLst>
                    <a:ext uri="{9D8B030D-6E8A-4147-A177-3AD203B41FA5}">
                      <a16:colId xmlns:a16="http://schemas.microsoft.com/office/drawing/2014/main" val="3207576548"/>
                    </a:ext>
                  </a:extLst>
                </a:gridCol>
              </a:tblGrid>
              <a:tr h="9670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Принято в действующей тарифной смете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Исполнение за 1 полугодие 2026 года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Отклонение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7504273"/>
                  </a:ext>
                </a:extLst>
              </a:tr>
              <a:tr h="58025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8 228 558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3 362 435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724250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4 598 783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1 115 321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749680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4 598 783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1 115 321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816418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Вода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3 151 407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960 504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4439272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1 198 470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126 115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6222903"/>
                  </a:ext>
                </a:extLst>
              </a:tr>
              <a:tr h="2026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60007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1 135 675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106 988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008534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60007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3 610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6 089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9324972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60007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59 184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13 038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4854166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Топливо (газ)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42 178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7 182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7405132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Инструменты, материалы и запасные части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206 727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21 521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8373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Расходы на оплату труда, всего, в том числе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552 701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407 334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506332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468 192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295 467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5798386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40 030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70 939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0811310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14 046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15 736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2814629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23 410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KZ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8947275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ОПВР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7 023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25 192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4563934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Амортизация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1 631 582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1 308 526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3198233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Ремонтные работы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351 075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148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3123746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1 094 418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531 105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996140"/>
                  </a:ext>
                </a:extLst>
              </a:tr>
              <a:tr h="1934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аренде пассажирского транспорта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54 777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31 109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9137668"/>
                  </a:ext>
                </a:extLst>
              </a:tr>
              <a:tr h="3868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Поверка и ремонт средств измерений (метрология)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3 126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887189"/>
                  </a:ext>
                </a:extLst>
              </a:tr>
            </a:tbl>
          </a:graphicData>
        </a:graphic>
      </p:graphicFrame>
      <p:grpSp>
        <p:nvGrpSpPr>
          <p:cNvPr id="6" name="Group 3">
            <a:extLst>
              <a:ext uri="{FF2B5EF4-FFF2-40B4-BE49-F238E27FC236}">
                <a16:creationId xmlns:a16="http://schemas.microsoft.com/office/drawing/2014/main" id="{34EF1D12-4346-4BE5-A79E-8331D0708CA1}"/>
              </a:ext>
            </a:extLst>
          </p:cNvPr>
          <p:cNvGrpSpPr/>
          <p:nvPr/>
        </p:nvGrpSpPr>
        <p:grpSpPr>
          <a:xfrm>
            <a:off x="914400" y="9932149"/>
            <a:ext cx="2514600" cy="260350"/>
            <a:chOff x="0" y="0"/>
            <a:chExt cx="662281" cy="68570"/>
          </a:xfrm>
        </p:grpSpPr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435CDCFB-A0E3-4691-A109-1936180AE79A}"/>
                </a:ext>
              </a:extLst>
            </p:cNvPr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CF1B8B1B-2FD4-4EA9-9779-CAF49E88D093}"/>
                </a:ext>
              </a:extLst>
            </p:cNvPr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58539A-DE05-47C3-BF18-0E4B166894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sp>
        <p:nvSpPr>
          <p:cNvPr id="14" name="TextBox 14"/>
          <p:cNvSpPr txBox="1"/>
          <p:nvPr/>
        </p:nvSpPr>
        <p:spPr>
          <a:xfrm>
            <a:off x="457200" y="1065226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подаче воды по распределительным сетям 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D0C2D04-49C3-4580-8D2B-11B910482E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888481"/>
              </p:ext>
            </p:extLst>
          </p:nvPr>
        </p:nvGraphicFramePr>
        <p:xfrm>
          <a:off x="1905000" y="1638299"/>
          <a:ext cx="14249400" cy="7568566"/>
        </p:xfrm>
        <a:graphic>
          <a:graphicData uri="http://schemas.openxmlformats.org/drawingml/2006/table">
            <a:tbl>
              <a:tblPr/>
              <a:tblGrid>
                <a:gridCol w="5051855">
                  <a:extLst>
                    <a:ext uri="{9D8B030D-6E8A-4147-A177-3AD203B41FA5}">
                      <a16:colId xmlns:a16="http://schemas.microsoft.com/office/drawing/2014/main" val="566411964"/>
                    </a:ext>
                  </a:extLst>
                </a:gridCol>
                <a:gridCol w="1729945">
                  <a:extLst>
                    <a:ext uri="{9D8B030D-6E8A-4147-A177-3AD203B41FA5}">
                      <a16:colId xmlns:a16="http://schemas.microsoft.com/office/drawing/2014/main" val="399782981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762336155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404356188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47177393"/>
                    </a:ext>
                  </a:extLst>
                </a:gridCol>
              </a:tblGrid>
              <a:tr h="11429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Принято в действующей тарифной смете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Исполнение за 1 полугодие 2026 года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7198798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Командировочные 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2 698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2 728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27384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2 451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105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026212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техническому обслуживанию ОС и НА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41 837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27 821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1111439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Дезинфекция  и дератизация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2 057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585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581908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7 095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386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5454946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11 065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13 468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86347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21 556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17 497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043056"/>
                  </a:ext>
                </a:extLst>
              </a:tr>
              <a:tr h="36195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Эмиссия и экологические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20 504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534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602613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охраны и безопасность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36 908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42 666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179582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Аварийная спасательная служба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89 893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46 947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164728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750 409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301 617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470077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химических анализов и лабораторные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6 206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496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0715"/>
                  </a:ext>
                </a:extLst>
              </a:tr>
              <a:tr h="3371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3 666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7 901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69573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Коммунальные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1 647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1 172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-29%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708897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Страхование ГПО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1 057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4 772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83013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затраты, всего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37 467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31 336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173729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периода всего, в том числе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832 213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327 206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213407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Общие и административные расходы, всего: в том числе: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55 897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94 380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33564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административного персонала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49 445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74 238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3138857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4 228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12 308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564604"/>
                  </a:ext>
                </a:extLst>
              </a:tr>
            </a:tbl>
          </a:graphicData>
        </a:graphic>
      </p:graphicFrame>
      <p:grpSp>
        <p:nvGrpSpPr>
          <p:cNvPr id="8" name="Group 3">
            <a:extLst>
              <a:ext uri="{FF2B5EF4-FFF2-40B4-BE49-F238E27FC236}">
                <a16:creationId xmlns:a16="http://schemas.microsoft.com/office/drawing/2014/main" id="{CBE013CA-5B97-4582-B5CB-FEDB95F17CE2}"/>
              </a:ext>
            </a:extLst>
          </p:cNvPr>
          <p:cNvGrpSpPr/>
          <p:nvPr/>
        </p:nvGrpSpPr>
        <p:grpSpPr>
          <a:xfrm>
            <a:off x="914400" y="9639299"/>
            <a:ext cx="2514600" cy="260350"/>
            <a:chOff x="0" y="0"/>
            <a:chExt cx="662281" cy="68570"/>
          </a:xfrm>
        </p:grpSpPr>
        <p:sp>
          <p:nvSpPr>
            <p:cNvPr id="9" name="Freeform 4">
              <a:extLst>
                <a:ext uri="{FF2B5EF4-FFF2-40B4-BE49-F238E27FC236}">
                  <a16:creationId xmlns:a16="http://schemas.microsoft.com/office/drawing/2014/main" id="{18AC3C8B-BDD2-4752-BD31-FBF67FC93B48}"/>
                </a:ext>
              </a:extLst>
            </p:cNvPr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10" name="TextBox 5">
              <a:extLst>
                <a:ext uri="{FF2B5EF4-FFF2-40B4-BE49-F238E27FC236}">
                  <a16:creationId xmlns:a16="http://schemas.microsoft.com/office/drawing/2014/main" id="{E7EE98F1-6B89-4212-89CA-F4EEAA3F84A8}"/>
                </a:ext>
              </a:extLst>
            </p:cNvPr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85FC39A-6C7A-4BA5-836F-BAD5F46773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11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1066800" y="9811222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14350" y="1103265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подаче воды по распределительным сетям 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837D8415-C898-409F-B124-C36234759E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121121"/>
              </p:ext>
            </p:extLst>
          </p:nvPr>
        </p:nvGraphicFramePr>
        <p:xfrm>
          <a:off x="2019300" y="1781986"/>
          <a:ext cx="14135100" cy="7870130"/>
        </p:xfrm>
        <a:graphic>
          <a:graphicData uri="http://schemas.openxmlformats.org/drawingml/2006/table">
            <a:tbl>
              <a:tblPr/>
              <a:tblGrid>
                <a:gridCol w="4914900">
                  <a:extLst>
                    <a:ext uri="{9D8B030D-6E8A-4147-A177-3AD203B41FA5}">
                      <a16:colId xmlns:a16="http://schemas.microsoft.com/office/drawing/2014/main" val="206337401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206524063"/>
                    </a:ext>
                  </a:extLst>
                </a:gridCol>
                <a:gridCol w="2575486">
                  <a:extLst>
                    <a:ext uri="{9D8B030D-6E8A-4147-A177-3AD203B41FA5}">
                      <a16:colId xmlns:a16="http://schemas.microsoft.com/office/drawing/2014/main" val="1314397210"/>
                    </a:ext>
                  </a:extLst>
                </a:gridCol>
                <a:gridCol w="2633148">
                  <a:extLst>
                    <a:ext uri="{9D8B030D-6E8A-4147-A177-3AD203B41FA5}">
                      <a16:colId xmlns:a16="http://schemas.microsoft.com/office/drawing/2014/main" val="3514121638"/>
                    </a:ext>
                  </a:extLst>
                </a:gridCol>
                <a:gridCol w="2258966">
                  <a:extLst>
                    <a:ext uri="{9D8B030D-6E8A-4147-A177-3AD203B41FA5}">
                      <a16:colId xmlns:a16="http://schemas.microsoft.com/office/drawing/2014/main" val="1895477649"/>
                    </a:ext>
                  </a:extLst>
                </a:gridCol>
              </a:tblGrid>
              <a:tr h="129860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Принято в действующей тарифной смете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Исполнение за 1 полугодие  2026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1684207"/>
                  </a:ext>
                </a:extLst>
              </a:tr>
              <a:tr h="3103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ОСМС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1 483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3 576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971335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ОПВР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742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4 258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624776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463 356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176 189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7717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имущество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463 356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176 189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044859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42 960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36 074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2065538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7 113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4 251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838720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822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157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3813937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11 277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4 236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5061387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14 822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14 429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388807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1 287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1 389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179623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Консалтинговые и аудиторские услуги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6 509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5 127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1935624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Канцелярские расходы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904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294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34873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Страхование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193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299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9883443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затраты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5 894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5444710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вознаграждений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270 000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20 563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4995442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затрат на предоставление услуг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9 060 771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3 689 641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129767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     795 427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5573220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доходов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9 060 771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2 894 213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8347095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оказываемых услуг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м3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2 467,22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795,61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562874"/>
                  </a:ext>
                </a:extLst>
              </a:tr>
              <a:tr h="3246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Тариф (без НДС)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тенге/м3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3 637,71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3 637,71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4043724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24868D-5555-40F8-A731-9C60100E5E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2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990600" y="9868230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71499" y="956086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отводу и очистке сточных вод 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2231455-BCDB-4E83-B940-66F958A46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871275"/>
              </p:ext>
            </p:extLst>
          </p:nvPr>
        </p:nvGraphicFramePr>
        <p:xfrm>
          <a:off x="1790699" y="1330868"/>
          <a:ext cx="14706601" cy="8224859"/>
        </p:xfrm>
        <a:graphic>
          <a:graphicData uri="http://schemas.openxmlformats.org/drawingml/2006/table">
            <a:tbl>
              <a:tblPr/>
              <a:tblGrid>
                <a:gridCol w="5105401">
                  <a:extLst>
                    <a:ext uri="{9D8B030D-6E8A-4147-A177-3AD203B41FA5}">
                      <a16:colId xmlns:a16="http://schemas.microsoft.com/office/drawing/2014/main" val="40905332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1866699810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661596275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022800368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1288108514"/>
                    </a:ext>
                  </a:extLst>
                </a:gridCol>
              </a:tblGrid>
              <a:tr h="6611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Принято в действующей тарифной смете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Исполнение за 1 полугодие 2026 года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Отклонение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56164"/>
                  </a:ext>
                </a:extLst>
              </a:tr>
              <a:tr h="6611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Затраты на производство товаров и предоставление услуг, всего, в том числе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1 206 081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730 449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969383"/>
                  </a:ext>
                </a:extLst>
              </a:tr>
              <a:tr h="440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Материальные затраты, всего, в том числе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129 529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35 713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1181681"/>
                  </a:ext>
                </a:extLst>
              </a:tr>
              <a:tr h="2941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Сырье и материалы, в том числе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129 529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35 713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7827241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Материалы  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98 630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31 884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137409"/>
                  </a:ext>
                </a:extLst>
              </a:tr>
              <a:tr h="2308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реагенты </a:t>
                      </a:r>
                    </a:p>
                  </a:txBody>
                  <a:tcPr marL="410858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58 441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28 387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854632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реактивы </a:t>
                      </a:r>
                    </a:p>
                  </a:txBody>
                  <a:tcPr marL="410858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2 311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1 136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5338434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Хим. посуда </a:t>
                      </a:r>
                    </a:p>
                  </a:txBody>
                  <a:tcPr marL="410858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37 878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2 362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3259053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Топливо (газ)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17 228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1 328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1721460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Инструменты, материалы и запасные части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13 672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2 500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8319876"/>
                  </a:ext>
                </a:extLst>
              </a:tr>
              <a:tr h="4021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Расходы на оплату труда, всего, в том числе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296 571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156 446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622890"/>
                  </a:ext>
                </a:extLst>
              </a:tr>
              <a:tr h="3423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Заработная плата производственного персонала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251 225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121 467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3193495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Социальный налог и социальные отчисления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21 480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22 076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058108"/>
                  </a:ext>
                </a:extLst>
              </a:tr>
              <a:tr h="2460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ОСМС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7 537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5 080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9111494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ОППВ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12 561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4793769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ОПВР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3 768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7 822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7066334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Амортизация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512 959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436 053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3967116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Ремонтные работы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31 149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6486290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Прочие затраты (расшифровать)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235 872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102 236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4534852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по аренде пассажирского транспорта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27 948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12 020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0399928"/>
                  </a:ext>
                </a:extLst>
              </a:tr>
              <a:tr h="440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Поверка и ремонт средств измерений (метрология)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1 279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4595877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Командировочные  расходы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1 376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660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8567427"/>
                  </a:ext>
                </a:extLst>
              </a:tr>
              <a:tr h="2203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1 002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35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1038224"/>
                  </a:ext>
                </a:extLst>
              </a:tr>
              <a:tr h="44078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по техническому обслуживанию ОС и НА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17 115 </a:t>
                      </a:r>
                    </a:p>
                  </a:txBody>
                  <a:tcPr marL="6522" marR="6522" marT="65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5 332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8898890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99196C6-1074-4E2D-BF61-A36A0F061C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50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990600" y="9639299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28501" y="1034208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отводу и очистке сточных вод 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1F88588-9F58-42DE-80F3-52B85C3931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71513"/>
              </p:ext>
            </p:extLst>
          </p:nvPr>
        </p:nvGraphicFramePr>
        <p:xfrm>
          <a:off x="1633401" y="1421559"/>
          <a:ext cx="14935200" cy="7626728"/>
        </p:xfrm>
        <a:graphic>
          <a:graphicData uri="http://schemas.openxmlformats.org/drawingml/2006/table">
            <a:tbl>
              <a:tblPr/>
              <a:tblGrid>
                <a:gridCol w="5334000">
                  <a:extLst>
                    <a:ext uri="{9D8B030D-6E8A-4147-A177-3AD203B41FA5}">
                      <a16:colId xmlns:a16="http://schemas.microsoft.com/office/drawing/2014/main" val="274404251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239979682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930959181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765712507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3683579351"/>
                    </a:ext>
                  </a:extLst>
                </a:gridCol>
              </a:tblGrid>
              <a:tr h="8689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Принято в действующей тарифной смете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Исполнение за 1 полугодие 2026 года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Отклонение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585988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Дезинфекция  и дератизация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841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109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6709888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Подготовка и повышение квалификации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3 620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3359461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Клининговые услуги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4 527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2 525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3259319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Охрана труда и ТБ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10 998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3 141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8789218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Эмиссия и экологические затраты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17 323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76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5591229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охраны и безопасность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9 521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7 970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1757753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Аварийная спасательная служба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36 775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4 480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4006741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Утилизация отходов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78 990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54 554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958707"/>
                  </a:ext>
                </a:extLst>
              </a:tr>
              <a:tr h="5792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химических анализов и лабораторные затраты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5 981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85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3191134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1 871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751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231152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Коммунальные услуги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841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113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-87%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1788546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Страхование ГПО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539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872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521272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затраты, всего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тыс. тенге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15 328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9 482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4495342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периода всего, в том числе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185 725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56 257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2937415"/>
                  </a:ext>
                </a:extLst>
              </a:tr>
              <a:tr h="5792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Общие и административные расходы, всего: в том числе: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27 949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17 214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-38%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5854854"/>
                  </a:ext>
                </a:extLst>
              </a:tr>
              <a:tr h="3858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Заработная плата административного персонала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24 722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13 540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2154497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Социальный налог и социальные отчисления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2 114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2 245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8182765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ОСМС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742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652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836941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ОПВР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       371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777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485953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Налоги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137 739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33 248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957042"/>
                  </a:ext>
                </a:extLst>
              </a:tr>
              <a:tr h="289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 на имущество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      137 739 </a:t>
                      </a:r>
                    </a:p>
                  </a:txBody>
                  <a:tcPr marL="7982" marR="7982" marT="79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 33 248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-76%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5036114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E1B3B1-E71D-4596-B7E8-9A36DB20B6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400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990600" y="9378949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71500" y="977196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тарифной сметы на услугу по отводу и очистке сточных вод за 1-полугодие 2026 года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2AA9206-1614-434B-8792-8B1E92773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586953"/>
              </p:ext>
            </p:extLst>
          </p:nvPr>
        </p:nvGraphicFramePr>
        <p:xfrm>
          <a:off x="1790700" y="1351978"/>
          <a:ext cx="14706600" cy="7407431"/>
        </p:xfrm>
        <a:graphic>
          <a:graphicData uri="http://schemas.openxmlformats.org/drawingml/2006/table">
            <a:tbl>
              <a:tblPr/>
              <a:tblGrid>
                <a:gridCol w="5029200">
                  <a:extLst>
                    <a:ext uri="{9D8B030D-6E8A-4147-A177-3AD203B41FA5}">
                      <a16:colId xmlns:a16="http://schemas.microsoft.com/office/drawing/2014/main" val="1903028277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562057868"/>
                    </a:ext>
                  </a:extLst>
                </a:gridCol>
                <a:gridCol w="3194008">
                  <a:extLst>
                    <a:ext uri="{9D8B030D-6E8A-4147-A177-3AD203B41FA5}">
                      <a16:colId xmlns:a16="http://schemas.microsoft.com/office/drawing/2014/main" val="693509207"/>
                    </a:ext>
                  </a:extLst>
                </a:gridCol>
                <a:gridCol w="2531894">
                  <a:extLst>
                    <a:ext uri="{9D8B030D-6E8A-4147-A177-3AD203B41FA5}">
                      <a16:colId xmlns:a16="http://schemas.microsoft.com/office/drawing/2014/main" val="1311068524"/>
                    </a:ext>
                  </a:extLst>
                </a:gridCol>
                <a:gridCol w="2503698">
                  <a:extLst>
                    <a:ext uri="{9D8B030D-6E8A-4147-A177-3AD203B41FA5}">
                      <a16:colId xmlns:a16="http://schemas.microsoft.com/office/drawing/2014/main" val="2061106862"/>
                    </a:ext>
                  </a:extLst>
                </a:gridCol>
              </a:tblGrid>
              <a:tr h="12345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Наименование показателей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Единица </a:t>
                      </a:r>
                      <a:b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измерения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Принято в действующей тарифной смете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Исполнение за 1 полугодие 2026 года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Отклонение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1182111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20 037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5 795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9555963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Командировочные расходы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3 629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775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8366561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336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29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6840483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и ремонт ОС и НМА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4 613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436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4395247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офиса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7 562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2 632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2693499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и повышение квалификации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657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253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5692708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Консалтинговые и аудиторские услуги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2 663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505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4742969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Канцелярские расходы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461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43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1802164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Страхование ГПО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98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54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9191001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затраты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17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1 069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0427425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затрат на предоставление услуг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1 391 806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786 706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817211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Прибыль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509 029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640923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доходов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1 391 806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277 677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4871021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оказываемых услуг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м3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824,53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</a:t>
                      </a:r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178,71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129453"/>
                  </a:ext>
                </a:extLst>
              </a:tr>
              <a:tr h="4115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Тариф (без НДС)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тенге/м3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1 553,77 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1 553,77</a:t>
                      </a:r>
                      <a:r>
                        <a:rPr lang="ru-K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490" marR="8490" marT="849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490" marR="8490" marT="849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736696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92FE123-0732-4357-BB97-4C48A295A6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12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12913" y="-19050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990600" y="9326638"/>
            <a:ext cx="2514600" cy="260350"/>
            <a:chOff x="0" y="0"/>
            <a:chExt cx="662281" cy="6857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62281" cy="68570"/>
            </a:xfrm>
            <a:custGeom>
              <a:avLst/>
              <a:gdLst/>
              <a:ahLst/>
              <a:cxnLst/>
              <a:rect l="l" t="t" r="r" b="b"/>
              <a:pathLst>
                <a:path w="662281" h="68570">
                  <a:moveTo>
                    <a:pt x="0" y="0"/>
                  </a:moveTo>
                  <a:lnTo>
                    <a:pt x="662281" y="0"/>
                  </a:lnTo>
                  <a:lnTo>
                    <a:pt x="662281" y="68570"/>
                  </a:lnTo>
                  <a:lnTo>
                    <a:pt x="0" y="68570"/>
                  </a:ln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662281" cy="1161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33400" y="647701"/>
            <a:ext cx="17145000" cy="7495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76"/>
              </a:lnSpc>
              <a:spcBef>
                <a:spcPct val="0"/>
              </a:spcBef>
            </a:pPr>
            <a:r>
              <a:rPr lang="en-US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Исполнение инвестиционной программы</a:t>
            </a:r>
          </a:p>
          <a:p>
            <a:pPr algn="l">
              <a:lnSpc>
                <a:spcPts val="2976"/>
              </a:lnSpc>
              <a:spcBef>
                <a:spcPct val="0"/>
              </a:spcBef>
            </a:pPr>
            <a:r>
              <a:rPr lang="en-US" sz="2125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2B5E220-91C1-4476-8CFB-D48E04A3B4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374242"/>
              </p:ext>
            </p:extLst>
          </p:nvPr>
        </p:nvGraphicFramePr>
        <p:xfrm>
          <a:off x="1905000" y="1578090"/>
          <a:ext cx="14325600" cy="7239037"/>
        </p:xfrm>
        <a:graphic>
          <a:graphicData uri="http://schemas.openxmlformats.org/drawingml/2006/table">
            <a:tbl>
              <a:tblPr/>
              <a:tblGrid>
                <a:gridCol w="762000">
                  <a:extLst>
                    <a:ext uri="{9D8B030D-6E8A-4147-A177-3AD203B41FA5}">
                      <a16:colId xmlns:a16="http://schemas.microsoft.com/office/drawing/2014/main" val="1061563699"/>
                    </a:ext>
                  </a:extLst>
                </a:gridCol>
                <a:gridCol w="6261224">
                  <a:extLst>
                    <a:ext uri="{9D8B030D-6E8A-4147-A177-3AD203B41FA5}">
                      <a16:colId xmlns:a16="http://schemas.microsoft.com/office/drawing/2014/main" val="519686719"/>
                    </a:ext>
                  </a:extLst>
                </a:gridCol>
                <a:gridCol w="1504978">
                  <a:extLst>
                    <a:ext uri="{9D8B030D-6E8A-4147-A177-3AD203B41FA5}">
                      <a16:colId xmlns:a16="http://schemas.microsoft.com/office/drawing/2014/main" val="3103958394"/>
                    </a:ext>
                  </a:extLst>
                </a:gridCol>
                <a:gridCol w="1763898">
                  <a:extLst>
                    <a:ext uri="{9D8B030D-6E8A-4147-A177-3AD203B41FA5}">
                      <a16:colId xmlns:a16="http://schemas.microsoft.com/office/drawing/2014/main" val="2176490452"/>
                    </a:ext>
                  </a:extLst>
                </a:gridCol>
                <a:gridCol w="1763898">
                  <a:extLst>
                    <a:ext uri="{9D8B030D-6E8A-4147-A177-3AD203B41FA5}">
                      <a16:colId xmlns:a16="http://schemas.microsoft.com/office/drawing/2014/main" val="2316613646"/>
                    </a:ext>
                  </a:extLst>
                </a:gridCol>
                <a:gridCol w="2269602">
                  <a:extLst>
                    <a:ext uri="{9D8B030D-6E8A-4147-A177-3AD203B41FA5}">
                      <a16:colId xmlns:a16="http://schemas.microsoft.com/office/drawing/2014/main" val="57971476"/>
                    </a:ext>
                  </a:extLst>
                </a:gridCol>
              </a:tblGrid>
              <a:tr h="7136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мероприятий инвестиционной программы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измерений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Утвержденные Департаментом данные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Фактические данные за 1-полугодие 2026 года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824117"/>
                  </a:ext>
                </a:extLst>
              </a:tr>
              <a:tr h="732316"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K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5099960"/>
                  </a:ext>
                </a:extLst>
              </a:tr>
              <a:tr h="389531"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подаче воды по распределительным сетям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4 409 056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86 869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7054944"/>
                  </a:ext>
                </a:extLst>
              </a:tr>
              <a:tr h="389531"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Модернизация, реконструкция установки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ZLD 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4 037 975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569417"/>
                  </a:ext>
                </a:extLst>
              </a:tr>
              <a:tr h="779062"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насосного оборудования участка ВПУ, ZLD 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1 505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900209"/>
                  </a:ext>
                </a:extLst>
              </a:tr>
              <a:tr h="779062"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- восстановление антикоррозийного покрытия резервуаров 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98 742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86 869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503210"/>
                  </a:ext>
                </a:extLst>
              </a:tr>
              <a:tr h="389531"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датчиков уровня производственного объекта 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27 168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470052"/>
                  </a:ext>
                </a:extLst>
              </a:tr>
              <a:tr h="713619"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мембран ультрафильтрации и обратного осмоса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243 665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5716456"/>
                  </a:ext>
                </a:extLst>
              </a:tr>
              <a:tr h="389531"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отводу и очистке сточных вод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512 959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5 340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904642"/>
                  </a:ext>
                </a:extLst>
              </a:tr>
              <a:tr h="77906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Реконструкция система приема стоков и модернизация колодцев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494 909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4535770"/>
                  </a:ext>
                </a:extLst>
              </a:tr>
              <a:tr h="779062"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- восстановление антикоррозийного покрытия резервуаров 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услуга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18 049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KZ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5 340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7061630"/>
                  </a:ext>
                </a:extLst>
              </a:tr>
              <a:tr h="405111"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на 2026 год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KZ" sz="20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4 922 015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KZ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92 208</a:t>
                      </a:r>
                    </a:p>
                  </a:txBody>
                  <a:tcPr marL="7583" marR="7583" marT="75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475833"/>
                  </a:ext>
                </a:extLst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F5C13DB-544F-4D2C-AF91-21F03A3A75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5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  <p:txBody>
          <a:bodyPr/>
          <a:lstStyle/>
          <a:p>
            <a:endParaRPr lang="ru-KZ" dirty="0"/>
          </a:p>
        </p:txBody>
      </p:sp>
      <p:grpSp>
        <p:nvGrpSpPr>
          <p:cNvPr id="3" name="Group 3"/>
          <p:cNvGrpSpPr/>
          <p:nvPr/>
        </p:nvGrpSpPr>
        <p:grpSpPr>
          <a:xfrm>
            <a:off x="-698500" y="3124200"/>
            <a:ext cx="5245100" cy="1332778"/>
            <a:chOff x="0" y="0"/>
            <a:chExt cx="1381426" cy="35102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81426" cy="351020"/>
            </a:xfrm>
            <a:custGeom>
              <a:avLst/>
              <a:gdLst/>
              <a:ahLst/>
              <a:cxnLst/>
              <a:rect l="l" t="t" r="r" b="b"/>
              <a:pathLst>
                <a:path w="1381426" h="351020">
                  <a:moveTo>
                    <a:pt x="75277" y="0"/>
                  </a:moveTo>
                  <a:lnTo>
                    <a:pt x="1306148" y="0"/>
                  </a:lnTo>
                  <a:cubicBezTo>
                    <a:pt x="1326113" y="0"/>
                    <a:pt x="1345260" y="7931"/>
                    <a:pt x="1359377" y="22048"/>
                  </a:cubicBezTo>
                  <a:cubicBezTo>
                    <a:pt x="1373495" y="36166"/>
                    <a:pt x="1381426" y="55313"/>
                    <a:pt x="1381426" y="75277"/>
                  </a:cubicBezTo>
                  <a:lnTo>
                    <a:pt x="1381426" y="275742"/>
                  </a:lnTo>
                  <a:cubicBezTo>
                    <a:pt x="1381426" y="295707"/>
                    <a:pt x="1373495" y="314854"/>
                    <a:pt x="1359377" y="328971"/>
                  </a:cubicBezTo>
                  <a:cubicBezTo>
                    <a:pt x="1345260" y="343089"/>
                    <a:pt x="1326113" y="351020"/>
                    <a:pt x="1306148" y="351020"/>
                  </a:cubicBezTo>
                  <a:lnTo>
                    <a:pt x="75277" y="351020"/>
                  </a:lnTo>
                  <a:cubicBezTo>
                    <a:pt x="55313" y="351020"/>
                    <a:pt x="36166" y="343089"/>
                    <a:pt x="22048" y="328971"/>
                  </a:cubicBezTo>
                  <a:cubicBezTo>
                    <a:pt x="7931" y="314854"/>
                    <a:pt x="0" y="295707"/>
                    <a:pt x="0" y="275742"/>
                  </a:cubicBezTo>
                  <a:lnTo>
                    <a:pt x="0" y="75277"/>
                  </a:lnTo>
                  <a:cubicBezTo>
                    <a:pt x="0" y="55313"/>
                    <a:pt x="7931" y="36166"/>
                    <a:pt x="22048" y="22048"/>
                  </a:cubicBezTo>
                  <a:cubicBezTo>
                    <a:pt x="36166" y="7931"/>
                    <a:pt x="55313" y="0"/>
                    <a:pt x="75277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381426" cy="398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3741400" y="3124200"/>
            <a:ext cx="5118100" cy="1332778"/>
            <a:chOff x="0" y="0"/>
            <a:chExt cx="1347977" cy="35102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47977" cy="351020"/>
            </a:xfrm>
            <a:custGeom>
              <a:avLst/>
              <a:gdLst/>
              <a:ahLst/>
              <a:cxnLst/>
              <a:rect l="l" t="t" r="r" b="b"/>
              <a:pathLst>
                <a:path w="1347977" h="351020">
                  <a:moveTo>
                    <a:pt x="77145" y="0"/>
                  </a:moveTo>
                  <a:lnTo>
                    <a:pt x="1270832" y="0"/>
                  </a:lnTo>
                  <a:cubicBezTo>
                    <a:pt x="1291292" y="0"/>
                    <a:pt x="1310914" y="8128"/>
                    <a:pt x="1325382" y="22595"/>
                  </a:cubicBezTo>
                  <a:cubicBezTo>
                    <a:pt x="1339849" y="37063"/>
                    <a:pt x="1347977" y="56685"/>
                    <a:pt x="1347977" y="77145"/>
                  </a:cubicBezTo>
                  <a:lnTo>
                    <a:pt x="1347977" y="273874"/>
                  </a:lnTo>
                  <a:cubicBezTo>
                    <a:pt x="1347977" y="316480"/>
                    <a:pt x="1313438" y="351020"/>
                    <a:pt x="1270832" y="351020"/>
                  </a:cubicBezTo>
                  <a:lnTo>
                    <a:pt x="77145" y="351020"/>
                  </a:lnTo>
                  <a:cubicBezTo>
                    <a:pt x="34539" y="351020"/>
                    <a:pt x="0" y="316480"/>
                    <a:pt x="0" y="273874"/>
                  </a:cubicBezTo>
                  <a:lnTo>
                    <a:pt x="0" y="77145"/>
                  </a:lnTo>
                  <a:cubicBezTo>
                    <a:pt x="0" y="34539"/>
                    <a:pt x="34539" y="0"/>
                    <a:pt x="77145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347977" cy="398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4933297" y="3191597"/>
            <a:ext cx="8421405" cy="2595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34"/>
              </a:lnSpc>
            </a:pPr>
            <a:r>
              <a:rPr lang="ru-RU" sz="7382" b="1" dirty="0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СПАСИБО ЗА ВНИМАНИЕ!</a:t>
            </a:r>
            <a:endParaRPr lang="en-US" sz="7382" b="1" dirty="0">
              <a:solidFill>
                <a:srgbClr val="004AAD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7347826" y="6846823"/>
            <a:ext cx="3592349" cy="535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8"/>
              </a:lnSpc>
            </a:pPr>
            <a:r>
              <a:rPr lang="en-US" sz="3148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VISIT US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1158D1A-87F4-4C98-A305-CFB6E9E5CC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35" y="72825"/>
            <a:ext cx="2978132" cy="107721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2745</Words>
  <Application>Microsoft Office PowerPoint</Application>
  <PresentationFormat>Произвольный</PresentationFormat>
  <Paragraphs>807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Times New Roman</vt:lpstr>
      <vt:lpstr>Calibri</vt:lpstr>
      <vt:lpstr>Roboto</vt:lpstr>
      <vt:lpstr>Poppins</vt:lpstr>
      <vt:lpstr>League Spartan</vt:lpstr>
      <vt:lpstr>Wingdings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&amp; white company profile presentation</dc:title>
  <cp:lastModifiedBy>Рашит Ілияс Болатұлы</cp:lastModifiedBy>
  <cp:revision>58</cp:revision>
  <cp:lastPrinted>2026-07-16T05:34:42Z</cp:lastPrinted>
  <dcterms:created xsi:type="dcterms:W3CDTF">2006-08-16T00:00:00Z</dcterms:created>
  <dcterms:modified xsi:type="dcterms:W3CDTF">2026-07-28T13:17:23Z</dcterms:modified>
  <dc:identifier>DAHOtwKbHL0</dc:identifier>
</cp:coreProperties>
</file>